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docProps/app.xml" ContentType="application/vnd.openxmlformats-officedocument.extended-properties+xml"/>
  <Override PartName="/docProps/core.xml" ContentType="application/vnd.openxmlformats-package.core-properties+xml"/>
  <Override PartName="/ppt/charts/chart1.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charts/chart15.xml" ContentType="application/vnd.openxmlformats-officedocument.drawingml.chart+xml"/>
  <Override PartName="/ppt/charts/chart16.xml" ContentType="application/vnd.openxmlformats-officedocument.drawingml.chart+xml"/>
  <Override PartName="/ppt/charts/chart17.xml" ContentType="application/vnd.openxmlformats-officedocument.drawingml.chart+xml"/>
  <Override PartName="/ppt/charts/chart18.xml" ContentType="application/vnd.openxmlformats-officedocument.drawingml.chart+xml"/>
  <Override PartName="/ppt/charts/chart19.xml" ContentType="application/vnd.openxmlformats-officedocument.drawingml.chart+xml"/>
  <Override PartName="/ppt/charts/chart2.xml" ContentType="application/vnd.openxmlformats-officedocument.drawingml.chart+xml"/>
  <Override PartName="/ppt/charts/chart20.xml" ContentType="application/vnd.openxmlformats-officedocument.drawingml.chart+xml"/>
  <Override PartName="/ppt/charts/chart21.xml" ContentType="application/vnd.openxmlformats-officedocument.drawingml.chart+xml"/>
  <Override PartName="/ppt/charts/chart22.xml" ContentType="application/vnd.openxmlformats-officedocument.drawingml.chart+xml"/>
  <Override PartName="/ppt/charts/chart23.xml" ContentType="application/vnd.openxmlformats-officedocument.drawingml.chart+xml"/>
  <Override PartName="/ppt/charts/chart24.xml" ContentType="application/vnd.openxmlformats-officedocument.drawingml.chart+xml"/>
  <Override PartName="/ppt/charts/chart25.xml" ContentType="application/vnd.openxmlformats-officedocument.drawingml.chart+xml"/>
  <Override PartName="/ppt/charts/chart26.xml" ContentType="application/vnd.openxmlformats-officedocument.drawingml.chart+xml"/>
  <Override PartName="/ppt/charts/chart27.xml" ContentType="application/vnd.openxmlformats-officedocument.drawingml.chart+xml"/>
  <Override PartName="/ppt/charts/chart28.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olors10.xml" ContentType="application/vnd.ms-office.chartcolorstyle+xml"/>
  <Override PartName="/ppt/charts/colors11.xml" ContentType="application/vnd.ms-office.chartcolorstyle+xml"/>
  <Override PartName="/ppt/charts/colors13.xml" ContentType="application/vnd.ms-office.chartcolorstyle+xml"/>
  <Override PartName="/ppt/charts/colors14.xml" ContentType="application/vnd.ms-office.chartcolorstyle+xml"/>
  <Override PartName="/ppt/charts/colors15.xml" ContentType="application/vnd.ms-office.chartcolorstyle+xml"/>
  <Override PartName="/ppt/charts/colors16.xml" ContentType="application/vnd.ms-office.chartcolorstyle+xml"/>
  <Override PartName="/ppt/charts/colors17.xml" ContentType="application/vnd.ms-office.chartcolorstyle+xml"/>
  <Override PartName="/ppt/charts/colors18.xml" ContentType="application/vnd.ms-office.chartcolorstyle+xml"/>
  <Override PartName="/ppt/charts/colors19.xml" ContentType="application/vnd.ms-office.chartcolorstyle+xml"/>
  <Override PartName="/ppt/charts/colors2.xml" ContentType="application/vnd.ms-office.chartcolorstyle+xml"/>
  <Override PartName="/ppt/charts/colors20.xml" ContentType="application/vnd.ms-office.chartcolorstyle+xml"/>
  <Override PartName="/ppt/charts/colors21.xml" ContentType="application/vnd.ms-office.chartcolorstyle+xml"/>
  <Override PartName="/ppt/charts/colors22.xml" ContentType="application/vnd.ms-office.chartcolorstyle+xml"/>
  <Override PartName="/ppt/charts/colors23.xml" ContentType="application/vnd.ms-office.chartcolorstyle+xml"/>
  <Override PartName="/ppt/charts/colors24.xml" ContentType="application/vnd.ms-office.chartcolorstyle+xml"/>
  <Override PartName="/ppt/charts/colors3.xml" ContentType="application/vnd.ms-office.chartcolorstyle+xml"/>
  <Override PartName="/ppt/charts/colors4.xml" ContentType="application/vnd.ms-office.chartcolorstyle+xml"/>
  <Override PartName="/ppt/charts/colors5.xml" ContentType="application/vnd.ms-office.chartcolorstyle+xml"/>
  <Override PartName="/ppt/charts/colors6.xml" ContentType="application/vnd.ms-office.chartcolorstyle+xml"/>
  <Override PartName="/ppt/charts/colors7.xml" ContentType="application/vnd.ms-office.chartcolorstyle+xml"/>
  <Override PartName="/ppt/charts/colors8.xml" ContentType="application/vnd.ms-office.chartcolorstyle+xml"/>
  <Override PartName="/ppt/charts/colors9.xml" ContentType="application/vnd.ms-office.chartcolorstyle+xml"/>
  <Override PartName="/ppt/charts/style10.xml" ContentType="application/vnd.ms-office.chartstyle+xml"/>
  <Override PartName="/ppt/charts/style11.xml" ContentType="application/vnd.ms-office.chartstyle+xml"/>
  <Override PartName="/ppt/charts/style13.xml" ContentType="application/vnd.ms-office.chartstyle+xml"/>
  <Override PartName="/ppt/charts/style14.xml" ContentType="application/vnd.ms-office.chartstyle+xml"/>
  <Override PartName="/ppt/charts/style15.xml" ContentType="application/vnd.ms-office.chartstyle+xml"/>
  <Override PartName="/ppt/charts/style16.xml" ContentType="application/vnd.ms-office.chartstyle+xml"/>
  <Override PartName="/ppt/charts/style17.xml" ContentType="application/vnd.ms-office.chartstyle+xml"/>
  <Override PartName="/ppt/charts/style18.xml" ContentType="application/vnd.ms-office.chartstyle+xml"/>
  <Override PartName="/ppt/charts/style19.xml" ContentType="application/vnd.ms-office.chartstyle+xml"/>
  <Override PartName="/ppt/charts/style2.xml" ContentType="application/vnd.ms-office.chartstyle+xml"/>
  <Override PartName="/ppt/charts/style20.xml" ContentType="application/vnd.ms-office.chartstyle+xml"/>
  <Override PartName="/ppt/charts/style21.xml" ContentType="application/vnd.ms-office.chartstyle+xml"/>
  <Override PartName="/ppt/charts/style22.xml" ContentType="application/vnd.ms-office.chartstyle+xml"/>
  <Override PartName="/ppt/charts/style23.xml" ContentType="application/vnd.ms-office.chartstyle+xml"/>
  <Override PartName="/ppt/charts/style24.xml" ContentType="application/vnd.ms-office.chartstyle+xml"/>
  <Override PartName="/ppt/charts/style3.xml" ContentType="application/vnd.ms-office.chartstyle+xml"/>
  <Override PartName="/ppt/charts/style4.xml" ContentType="application/vnd.ms-office.chartstyle+xml"/>
  <Override PartName="/ppt/charts/style5.xml" ContentType="application/vnd.ms-office.chartstyle+xml"/>
  <Override PartName="/ppt/charts/style6.xml" ContentType="application/vnd.ms-office.chartstyle+xml"/>
  <Override PartName="/ppt/charts/style7.xml" ContentType="application/vnd.ms-office.chartstyle+xml"/>
  <Override PartName="/ppt/charts/style8.xml" ContentType="application/vnd.ms-office.chartstyle+xml"/>
  <Override PartName="/ppt/charts/style9.xml" ContentType="application/vnd.ms-office.chartstyle+xml"/>
  <Override PartName="/ppt/drawings/drawing1.xml" ContentType="application/vnd.openxmlformats-officedocument.drawingml.chartshapes+xml"/>
  <Override PartName="/ppt/drawings/drawing2.xml" ContentType="application/vnd.openxmlformats-officedocument.drawingml.chartshap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thumbnail" Target="docProps/thumbnail.jpeg"/>
  <Relationship Id="rId3" Type="http://schemas.openxmlformats.org/package/2006/relationships/metadata/core-properties" Target="docProps/core.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handoutMasterIdLst>
    <p:handoutMasterId r:id="rId44"/>
  </p:handoutMasterIdLst>
  <p:sldIdLst>
    <p:sldId id="325" r:id="rId2"/>
    <p:sldId id="327" r:id="rId3"/>
    <p:sldId id="326" r:id="rId4"/>
    <p:sldId id="299" r:id="rId5"/>
    <p:sldId id="258" r:id="rId6"/>
    <p:sldId id="259" r:id="rId7"/>
    <p:sldId id="260" r:id="rId8"/>
    <p:sldId id="261" r:id="rId9"/>
    <p:sldId id="262" r:id="rId10"/>
    <p:sldId id="264" r:id="rId11"/>
    <p:sldId id="265" r:id="rId12"/>
    <p:sldId id="330" r:id="rId13"/>
    <p:sldId id="318" r:id="rId14"/>
    <p:sldId id="266" r:id="rId15"/>
    <p:sldId id="267" r:id="rId16"/>
    <p:sldId id="268" r:id="rId17"/>
    <p:sldId id="269" r:id="rId18"/>
    <p:sldId id="270" r:id="rId19"/>
    <p:sldId id="301" r:id="rId20"/>
    <p:sldId id="272" r:id="rId21"/>
    <p:sldId id="312" r:id="rId22"/>
    <p:sldId id="273" r:id="rId23"/>
    <p:sldId id="274" r:id="rId24"/>
    <p:sldId id="275" r:id="rId25"/>
    <p:sldId id="276" r:id="rId26"/>
    <p:sldId id="277" r:id="rId27"/>
    <p:sldId id="278" r:id="rId28"/>
    <p:sldId id="328" r:id="rId29"/>
    <p:sldId id="314" r:id="rId30"/>
    <p:sldId id="279" r:id="rId31"/>
    <p:sldId id="280" r:id="rId32"/>
    <p:sldId id="281" r:id="rId33"/>
    <p:sldId id="282" r:id="rId34"/>
    <p:sldId id="283" r:id="rId35"/>
    <p:sldId id="284" r:id="rId36"/>
    <p:sldId id="329" r:id="rId37"/>
    <p:sldId id="306" r:id="rId38"/>
    <p:sldId id="320" r:id="rId39"/>
    <p:sldId id="333" r:id="rId40"/>
    <p:sldId id="334" r:id="rId41"/>
    <p:sldId id="324" r:id="rId42"/>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4" autoAdjust="0"/>
    <p:restoredTop sz="95526" autoAdjust="0"/>
  </p:normalViewPr>
  <p:slideViewPr>
    <p:cSldViewPr snapToGrid="0">
      <p:cViewPr>
        <p:scale>
          <a:sx n="92" d="100"/>
          <a:sy n="92" d="100"/>
        </p:scale>
        <p:origin x="-264" y="91"/>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Relationships xmlns="http://schemas.openxmlformats.org/package/2006/relationships">
  <Relationship Id="rId1" Type="http://schemas.openxmlformats.org/officeDocument/2006/relationships/slideMaster" Target="slideMasters/slideMaster1.xml"/>
  <Relationship Id="rId10" Type="http://schemas.openxmlformats.org/officeDocument/2006/relationships/slide" Target="slides/slide9.xml"/>
  <Relationship Id="rId11" Type="http://schemas.openxmlformats.org/officeDocument/2006/relationships/slide" Target="slides/slide10.xml"/>
  <Relationship Id="rId12" Type="http://schemas.openxmlformats.org/officeDocument/2006/relationships/slide" Target="slides/slide11.xml"/>
  <Relationship Id="rId13" Type="http://schemas.openxmlformats.org/officeDocument/2006/relationships/slide" Target="slides/slide12.xml"/>
  <Relationship Id="rId14" Type="http://schemas.openxmlformats.org/officeDocument/2006/relationships/slide" Target="slides/slide13.xml"/>
  <Relationship Id="rId15" Type="http://schemas.openxmlformats.org/officeDocument/2006/relationships/slide" Target="slides/slide14.xml"/>
  <Relationship Id="rId16" Type="http://schemas.openxmlformats.org/officeDocument/2006/relationships/slide" Target="slides/slide15.xml"/>
  <Relationship Id="rId17" Type="http://schemas.openxmlformats.org/officeDocument/2006/relationships/slide" Target="slides/slide16.xml"/>
  <Relationship Id="rId18" Type="http://schemas.openxmlformats.org/officeDocument/2006/relationships/slide" Target="slides/slide17.xml"/>
  <Relationship Id="rId19" Type="http://schemas.openxmlformats.org/officeDocument/2006/relationships/slide" Target="slides/slide18.xml"/>
  <Relationship Id="rId2" Type="http://schemas.openxmlformats.org/officeDocument/2006/relationships/slide" Target="slides/slide1.xml"/>
  <Relationship Id="rId20" Type="http://schemas.openxmlformats.org/officeDocument/2006/relationships/slide" Target="slides/slide19.xml"/>
  <Relationship Id="rId21" Type="http://schemas.openxmlformats.org/officeDocument/2006/relationships/slide" Target="slides/slide20.xml"/>
  <Relationship Id="rId22" Type="http://schemas.openxmlformats.org/officeDocument/2006/relationships/slide" Target="slides/slide21.xml"/>
  <Relationship Id="rId23" Type="http://schemas.openxmlformats.org/officeDocument/2006/relationships/slide" Target="slides/slide22.xml"/>
  <Relationship Id="rId24" Type="http://schemas.openxmlformats.org/officeDocument/2006/relationships/slide" Target="slides/slide23.xml"/>
  <Relationship Id="rId25" Type="http://schemas.openxmlformats.org/officeDocument/2006/relationships/slide" Target="slides/slide24.xml"/>
  <Relationship Id="rId26" Type="http://schemas.openxmlformats.org/officeDocument/2006/relationships/slide" Target="slides/slide25.xml"/>
  <Relationship Id="rId27" Type="http://schemas.openxmlformats.org/officeDocument/2006/relationships/slide" Target="slides/slide26.xml"/>
  <Relationship Id="rId28" Type="http://schemas.openxmlformats.org/officeDocument/2006/relationships/slide" Target="slides/slide27.xml"/>
  <Relationship Id="rId29" Type="http://schemas.openxmlformats.org/officeDocument/2006/relationships/slide" Target="slides/slide28.xml"/>
  <Relationship Id="rId3" Type="http://schemas.openxmlformats.org/officeDocument/2006/relationships/slide" Target="slides/slide2.xml"/>
  <Relationship Id="rId30" Type="http://schemas.openxmlformats.org/officeDocument/2006/relationships/slide" Target="slides/slide29.xml"/>
  <Relationship Id="rId31" Type="http://schemas.openxmlformats.org/officeDocument/2006/relationships/slide" Target="slides/slide30.xml"/>
  <Relationship Id="rId32" Type="http://schemas.openxmlformats.org/officeDocument/2006/relationships/slide" Target="slides/slide31.xml"/>
  <Relationship Id="rId33" Type="http://schemas.openxmlformats.org/officeDocument/2006/relationships/slide" Target="slides/slide32.xml"/>
  <Relationship Id="rId34" Type="http://schemas.openxmlformats.org/officeDocument/2006/relationships/slide" Target="slides/slide33.xml"/>
  <Relationship Id="rId35" Type="http://schemas.openxmlformats.org/officeDocument/2006/relationships/slide" Target="slides/slide34.xml"/>
  <Relationship Id="rId36" Type="http://schemas.openxmlformats.org/officeDocument/2006/relationships/slide" Target="slides/slide35.xml"/>
  <Relationship Id="rId37" Type="http://schemas.openxmlformats.org/officeDocument/2006/relationships/slide" Target="slides/slide36.xml"/>
  <Relationship Id="rId38" Type="http://schemas.openxmlformats.org/officeDocument/2006/relationships/slide" Target="slides/slide37.xml"/>
  <Relationship Id="rId39" Type="http://schemas.openxmlformats.org/officeDocument/2006/relationships/slide" Target="slides/slide38.xml"/>
  <Relationship Id="rId4" Type="http://schemas.openxmlformats.org/officeDocument/2006/relationships/slide" Target="slides/slide3.xml"/>
  <Relationship Id="rId40" Type="http://schemas.openxmlformats.org/officeDocument/2006/relationships/slide" Target="slides/slide39.xml"/>
  <Relationship Id="rId41" Type="http://schemas.openxmlformats.org/officeDocument/2006/relationships/slide" Target="slides/slide40.xml"/>
  <Relationship Id="rId42" Type="http://schemas.openxmlformats.org/officeDocument/2006/relationships/slide" Target="slides/slide41.xml"/>
  <Relationship Id="rId43" Type="http://schemas.openxmlformats.org/officeDocument/2006/relationships/notesMaster" Target="notesMasters/notesMaster1.xml"/>
  <Relationship Id="rId44" Type="http://schemas.openxmlformats.org/officeDocument/2006/relationships/handoutMaster" Target="handoutMasters/handoutMaster1.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heme" Target="theme/theme1.xml"/>
  <Relationship Id="rId48" Type="http://schemas.openxmlformats.org/officeDocument/2006/relationships/tableStyles" Target="tableStyles.xml"/>
  <Relationship Id="rId5" Type="http://schemas.openxmlformats.org/officeDocument/2006/relationships/slide" Target="slides/slide4.xml"/>
  <Relationship Id="rId6" Type="http://schemas.openxmlformats.org/officeDocument/2006/relationships/slide" Target="slides/slide5.xml"/>
  <Relationship Id="rId7" Type="http://schemas.openxmlformats.org/officeDocument/2006/relationships/slide" Target="slides/slide6.xml"/>
  <Relationship Id="rId8" Type="http://schemas.openxmlformats.org/officeDocument/2006/relationships/slide" Target="slides/slide7.xml"/>
  <Relationship Id="rId9" Type="http://schemas.openxmlformats.org/officeDocument/2006/relationships/slide" Target="slides/slide8.xml"/>
</Relationships>

</file>

<file path=ppt/charts/_rels/chart1.xml.rels><?xml version="1.0" encoding="UTF-8"?>

<Relationships xmlns="http://schemas.openxmlformats.org/package/2006/relationships">
  <Relationship Id="rId1" Type="http://schemas.openxmlformats.org/officeDocument/2006/relationships/package" Target="../embeddings/Microsoft_Excel_Worksheet1.xlsx"/>
</Relationships>

</file>

<file path=ppt/charts/_rels/chart10.xml.rels><?xml version="1.0" encoding="UTF-8"?>

<Relationships xmlns="http://schemas.openxmlformats.org/package/2006/relationships">
  <Relationship Id="rId1" Type="http://schemas.openxmlformats.org/officeDocument/2006/relationships/package" Target="../embeddings/Microsoft_Excel_Worksheet10.xlsx"/>
  <Relationship Id="rId2" Type="http://schemas.microsoft.com/office/2011/relationships/chartColorStyle" Target="colors10.xml"/>
  <Relationship Id="rId3" Type="http://schemas.microsoft.com/office/2011/relationships/chartStyle" Target="style10.xml"/>
</Relationships>

</file>

<file path=ppt/charts/_rels/chart11.xml.rels><?xml version="1.0" encoding="UTF-8"?>

<Relationships xmlns="http://schemas.openxmlformats.org/package/2006/relationships">
  <Relationship Id="rId1" Type="http://schemas.openxmlformats.org/officeDocument/2006/relationships/package" Target="../embeddings/Microsoft_Excel_Worksheet11.xlsx"/>
  <Relationship Id="rId2" Type="http://schemas.microsoft.com/office/2011/relationships/chartColorStyle" Target="colors11.xml"/>
  <Relationship Id="rId3" Type="http://schemas.microsoft.com/office/2011/relationships/chartStyle" Target="style11.xml"/>
</Relationships>

</file>

<file path=ppt/charts/_rels/chart12.xml.rels><?xml version="1.0" encoding="UTF-8"?>

<Relationships xmlns="http://schemas.openxmlformats.org/package/2006/relationships">
  <Relationship Id="rId1" Type="http://schemas.openxmlformats.org/officeDocument/2006/relationships/package" Target="../embeddings/Microsoft_Excel_Worksheet12.xlsx"/>
</Relationships>

</file>

<file path=ppt/charts/_rels/chart13.xml.rels><?xml version="1.0" encoding="UTF-8"?>

<Relationships xmlns="http://schemas.openxmlformats.org/package/2006/relationships">
  <Relationship Id="rId1" Type="http://schemas.openxmlformats.org/officeDocument/2006/relationships/package" Target="../embeddings/Microsoft_Excel_Worksheet13.xlsx"/>
</Relationships>

</file>

<file path=ppt/charts/_rels/chart14.xml.rels><?xml version="1.0" encoding="UTF-8"?>

<Relationships xmlns="http://schemas.openxmlformats.org/package/2006/relationships">
  <Relationship Id="rId1" Type="http://schemas.openxmlformats.org/officeDocument/2006/relationships/package" Target="../embeddings/Microsoft_Excel_Worksheet14.xlsx"/>
  <Relationship Id="rId2" Type="http://schemas.microsoft.com/office/2011/relationships/chartColorStyle" Target="colors13.xml"/>
  <Relationship Id="rId3" Type="http://schemas.microsoft.com/office/2011/relationships/chartStyle" Target="style13.xml"/>
</Relationships>

</file>

<file path=ppt/charts/_rels/chart15.xml.rels><?xml version="1.0" encoding="UTF-8"?>

<Relationships xmlns="http://schemas.openxmlformats.org/package/2006/relationships">
  <Relationship Id="rId1" Type="http://schemas.openxmlformats.org/officeDocument/2006/relationships/package" Target="../embeddings/Microsoft_Excel_Worksheet15.xlsx"/>
  <Relationship Id="rId2" Type="http://schemas.microsoft.com/office/2011/relationships/chartColorStyle" Target="colors14.xml"/>
  <Relationship Id="rId3" Type="http://schemas.microsoft.com/office/2011/relationships/chartStyle" Target="style14.xml"/>
</Relationships>

</file>

<file path=ppt/charts/_rels/chart16.xml.rels><?xml version="1.0" encoding="UTF-8"?>

<Relationships xmlns="http://schemas.openxmlformats.org/package/2006/relationships">
  <Relationship Id="rId1" Type="http://schemas.openxmlformats.org/officeDocument/2006/relationships/package" Target="../embeddings/Microsoft_Excel_Worksheet16.xlsx"/>
  <Relationship Id="rId2" Type="http://schemas.microsoft.com/office/2011/relationships/chartColorStyle" Target="colors15.xml"/>
  <Relationship Id="rId3" Type="http://schemas.microsoft.com/office/2011/relationships/chartStyle" Target="style15.xml"/>
</Relationships>

</file>

<file path=ppt/charts/_rels/chart17.xml.rels><?xml version="1.0" encoding="UTF-8"?>

<Relationships xmlns="http://schemas.openxmlformats.org/package/2006/relationships">
  <Relationship Id="rId1" Type="http://schemas.openxmlformats.org/officeDocument/2006/relationships/package" Target="../embeddings/Microsoft_Excel_Worksheet17.xlsx"/>
  <Relationship Id="rId2" Type="http://schemas.microsoft.com/office/2011/relationships/chartColorStyle" Target="colors16.xml"/>
  <Relationship Id="rId3" Type="http://schemas.microsoft.com/office/2011/relationships/chartStyle" Target="style16.xml"/>
</Relationships>

</file>

<file path=ppt/charts/_rels/chart18.xml.rels><?xml version="1.0" encoding="UTF-8"?>

<Relationships xmlns="http://schemas.openxmlformats.org/package/2006/relationships">
  <Relationship Id="rId1" Type="http://schemas.openxmlformats.org/officeDocument/2006/relationships/package" Target="../embeddings/Microsoft_Excel_Worksheet18.xlsx"/>
  <Relationship Id="rId2" Type="http://schemas.microsoft.com/office/2011/relationships/chartColorStyle" Target="colors17.xml"/>
  <Relationship Id="rId3" Type="http://schemas.microsoft.com/office/2011/relationships/chartStyle" Target="style17.xml"/>
</Relationships>

</file>

<file path=ppt/charts/_rels/chart19.xml.rels><?xml version="1.0" encoding="UTF-8"?>

<Relationships xmlns="http://schemas.openxmlformats.org/package/2006/relationships">
  <Relationship Id="rId1" Type="http://schemas.openxmlformats.org/officeDocument/2006/relationships/package" Target="../embeddings/Microsoft_Excel_Worksheet19.xlsx"/>
  <Relationship Id="rId2" Type="http://schemas.microsoft.com/office/2011/relationships/chartColorStyle" Target="colors18.xml"/>
  <Relationship Id="rId3" Type="http://schemas.microsoft.com/office/2011/relationships/chartStyle" Target="style18.xml"/>
</Relationships>

</file>

<file path=ppt/charts/_rels/chart2.xml.rels><?xml version="1.0" encoding="UTF-8"?>

<Relationships xmlns="http://schemas.openxmlformats.org/package/2006/relationships">
  <Relationship Id="rId1" Type="http://schemas.openxmlformats.org/officeDocument/2006/relationships/package" Target="../embeddings/Microsoft_Excel_Worksheet2.xlsx"/>
  <Relationship Id="rId2" Type="http://schemas.microsoft.com/office/2011/relationships/chartColorStyle" Target="colors2.xml"/>
  <Relationship Id="rId3" Type="http://schemas.microsoft.com/office/2011/relationships/chartStyle" Target="style2.xml"/>
</Relationships>

</file>

<file path=ppt/charts/_rels/chart20.xml.rels><?xml version="1.0" encoding="UTF-8"?>

<Relationships xmlns="http://schemas.openxmlformats.org/package/2006/relationships">
  <Relationship Id="rId1" Type="http://schemas.openxmlformats.org/officeDocument/2006/relationships/package" Target="../embeddings/Microsoft_Excel_Worksheet20.xlsx"/>
  <Relationship Id="rId2" Type="http://schemas.openxmlformats.org/officeDocument/2006/relationships/chartUserShapes" Target="../drawings/drawing1.xml"/>
</Relationships>

</file>

<file path=ppt/charts/_rels/chart21.xml.rels><?xml version="1.0" encoding="UTF-8"?>

<Relationships xmlns="http://schemas.openxmlformats.org/package/2006/relationships">
  <Relationship Id="rId1" Type="http://schemas.openxmlformats.org/officeDocument/2006/relationships/package" Target="../embeddings/Microsoft_Excel_Worksheet21.xlsx"/>
</Relationships>

</file>

<file path=ppt/charts/_rels/chart22.xml.rels><?xml version="1.0" encoding="UTF-8"?>

<Relationships xmlns="http://schemas.openxmlformats.org/package/2006/relationships">
  <Relationship Id="rId1" Type="http://schemas.openxmlformats.org/officeDocument/2006/relationships/package" Target="../embeddings/Microsoft_Excel_Worksheet22.xlsx"/>
  <Relationship Id="rId2" Type="http://schemas.microsoft.com/office/2011/relationships/chartColorStyle" Target="colors19.xml"/>
  <Relationship Id="rId3" Type="http://schemas.microsoft.com/office/2011/relationships/chartStyle" Target="style19.xml"/>
</Relationships>

</file>

<file path=ppt/charts/_rels/chart23.xml.rels><?xml version="1.0" encoding="UTF-8"?>

<Relationships xmlns="http://schemas.openxmlformats.org/package/2006/relationships">
  <Relationship Id="rId1" Type="http://schemas.openxmlformats.org/officeDocument/2006/relationships/package" Target="../embeddings/Microsoft_Excel_Worksheet23.xlsx"/>
  <Relationship Id="rId2" Type="http://schemas.microsoft.com/office/2011/relationships/chartColorStyle" Target="colors20.xml"/>
  <Relationship Id="rId3" Type="http://schemas.microsoft.com/office/2011/relationships/chartStyle" Target="style20.xml"/>
</Relationships>

</file>

<file path=ppt/charts/_rels/chart24.xml.rels><?xml version="1.0" encoding="UTF-8"?>

<Relationships xmlns="http://schemas.openxmlformats.org/package/2006/relationships">
  <Relationship Id="rId1" Type="http://schemas.openxmlformats.org/officeDocument/2006/relationships/package" Target="../embeddings/Microsoft_Excel_Worksheet24.xlsx"/>
  <Relationship Id="rId2" Type="http://schemas.microsoft.com/office/2011/relationships/chartColorStyle" Target="colors21.xml"/>
  <Relationship Id="rId3" Type="http://schemas.microsoft.com/office/2011/relationships/chartStyle" Target="style21.xml"/>
</Relationships>

</file>

<file path=ppt/charts/_rels/chart25.xml.rels><?xml version="1.0" encoding="UTF-8"?>

<Relationships xmlns="http://schemas.openxmlformats.org/package/2006/relationships">
  <Relationship Id="rId1" Type="http://schemas.openxmlformats.org/officeDocument/2006/relationships/package" Target="../embeddings/Microsoft_Excel_Worksheet25.xlsx"/>
  <Relationship Id="rId2" Type="http://schemas.microsoft.com/office/2011/relationships/chartColorStyle" Target="colors22.xml"/>
  <Relationship Id="rId3" Type="http://schemas.microsoft.com/office/2011/relationships/chartStyle" Target="style22.xml"/>
</Relationships>

</file>

<file path=ppt/charts/_rels/chart26.xml.rels><?xml version="1.0" encoding="UTF-8"?>

<Relationships xmlns="http://schemas.openxmlformats.org/package/2006/relationships">
  <Relationship Id="rId1" Type="http://schemas.openxmlformats.org/officeDocument/2006/relationships/package" Target="../embeddings/Microsoft_Excel_Worksheet26.xlsx"/>
  <Relationship Id="rId2" Type="http://schemas.microsoft.com/office/2011/relationships/chartColorStyle" Target="colors23.xml"/>
  <Relationship Id="rId3" Type="http://schemas.microsoft.com/office/2011/relationships/chartStyle" Target="style23.xml"/>
</Relationships>

</file>

<file path=ppt/charts/_rels/chart27.xml.rels><?xml version="1.0" encoding="UTF-8"?>

<Relationships xmlns="http://schemas.openxmlformats.org/package/2006/relationships">
  <Relationship Id="rId1" Type="http://schemas.openxmlformats.org/officeDocument/2006/relationships/package" Target="../embeddings/Microsoft_Excel_Worksheet27.xlsx"/>
  <Relationship Id="rId2" Type="http://schemas.microsoft.com/office/2011/relationships/chartColorStyle" Target="colors24.xml"/>
  <Relationship Id="rId3" Type="http://schemas.microsoft.com/office/2011/relationships/chartStyle" Target="style24.xml"/>
</Relationships>

</file>

<file path=ppt/charts/_rels/chart28.xml.rels><?xml version="1.0" encoding="UTF-8"?>

<Relationships xmlns="http://schemas.openxmlformats.org/package/2006/relationships">
  <Relationship Id="rId1" Type="http://schemas.openxmlformats.org/officeDocument/2006/relationships/package" Target="../embeddings/Microsoft_Excel_Worksheet28.xlsx"/>
  <Relationship Id="rId2" Type="http://schemas.openxmlformats.org/officeDocument/2006/relationships/chartUserShapes" Target="../drawings/drawing2.xml"/>
</Relationships>

</file>

<file path=ppt/charts/_rels/chart3.xml.rels><?xml version="1.0" encoding="UTF-8"?>

<Relationships xmlns="http://schemas.openxmlformats.org/package/2006/relationships">
  <Relationship Id="rId1" Type="http://schemas.openxmlformats.org/officeDocument/2006/relationships/package" Target="../embeddings/Microsoft_Excel_Worksheet3.xlsx"/>
  <Relationship Id="rId2" Type="http://schemas.microsoft.com/office/2011/relationships/chartColorStyle" Target="colors3.xml"/>
  <Relationship Id="rId3" Type="http://schemas.microsoft.com/office/2011/relationships/chartStyle" Target="style3.xml"/>
</Relationships>

</file>

<file path=ppt/charts/_rels/chart4.xml.rels><?xml version="1.0" encoding="UTF-8"?>

<Relationships xmlns="http://schemas.openxmlformats.org/package/2006/relationships">
  <Relationship Id="rId1" Type="http://schemas.openxmlformats.org/officeDocument/2006/relationships/package" Target="../embeddings/Microsoft_Excel_Worksheet4.xlsx"/>
  <Relationship Id="rId2" Type="http://schemas.microsoft.com/office/2011/relationships/chartColorStyle" Target="colors4.xml"/>
  <Relationship Id="rId3" Type="http://schemas.microsoft.com/office/2011/relationships/chartStyle" Target="style4.xml"/>
</Relationships>

</file>

<file path=ppt/charts/_rels/chart5.xml.rels><?xml version="1.0" encoding="UTF-8"?>

<Relationships xmlns="http://schemas.openxmlformats.org/package/2006/relationships">
  <Relationship Id="rId1" Type="http://schemas.openxmlformats.org/officeDocument/2006/relationships/package" Target="../embeddings/Microsoft_Excel_Worksheet5.xlsx"/>
  <Relationship Id="rId2" Type="http://schemas.microsoft.com/office/2011/relationships/chartColorStyle" Target="colors5.xml"/>
  <Relationship Id="rId3" Type="http://schemas.microsoft.com/office/2011/relationships/chartStyle" Target="style5.xml"/>
</Relationships>

</file>

<file path=ppt/charts/_rels/chart6.xml.rels><?xml version="1.0" encoding="UTF-8"?>

<Relationships xmlns="http://schemas.openxmlformats.org/package/2006/relationships">
  <Relationship Id="rId1" Type="http://schemas.openxmlformats.org/officeDocument/2006/relationships/package" Target="../embeddings/Microsoft_Excel_Worksheet6.xlsx"/>
  <Relationship Id="rId2" Type="http://schemas.microsoft.com/office/2011/relationships/chartColorStyle" Target="colors6.xml"/>
  <Relationship Id="rId3" Type="http://schemas.microsoft.com/office/2011/relationships/chartStyle" Target="style6.xml"/>
</Relationships>

</file>

<file path=ppt/charts/_rels/chart7.xml.rels><?xml version="1.0" encoding="UTF-8"?>

<Relationships xmlns="http://schemas.openxmlformats.org/package/2006/relationships">
  <Relationship Id="rId1" Type="http://schemas.openxmlformats.org/officeDocument/2006/relationships/package" Target="../embeddings/Microsoft_Excel_Worksheet7.xlsx"/>
  <Relationship Id="rId2" Type="http://schemas.microsoft.com/office/2011/relationships/chartColorStyle" Target="colors7.xml"/>
  <Relationship Id="rId3" Type="http://schemas.microsoft.com/office/2011/relationships/chartStyle" Target="style7.xml"/>
</Relationships>

</file>

<file path=ppt/charts/_rels/chart8.xml.rels><?xml version="1.0" encoding="UTF-8"?>

<Relationships xmlns="http://schemas.openxmlformats.org/package/2006/relationships">
  <Relationship Id="rId1" Type="http://schemas.openxmlformats.org/officeDocument/2006/relationships/package" Target="../embeddings/Microsoft_Excel_Worksheet8.xlsx"/>
  <Relationship Id="rId2" Type="http://schemas.microsoft.com/office/2011/relationships/chartColorStyle" Target="colors8.xml"/>
  <Relationship Id="rId3" Type="http://schemas.microsoft.com/office/2011/relationships/chartStyle" Target="style8.xml"/>
</Relationships>

</file>

<file path=ppt/charts/_rels/chart9.xml.rels><?xml version="1.0" encoding="UTF-8"?>

<Relationships xmlns="http://schemas.openxmlformats.org/package/2006/relationships">
  <Relationship Id="rId1" Type="http://schemas.openxmlformats.org/officeDocument/2006/relationships/package" Target="../embeddings/Microsoft_Excel_Worksheet9.xlsx"/>
  <Relationship Id="rId2" Type="http://schemas.microsoft.com/office/2011/relationships/chartColorStyle" Target="colors9.xml"/>
  <Relationship Id="rId3" Type="http://schemas.microsoft.com/office/2011/relationships/chartStyle" Target="style9.xml"/>
</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MA</c:v>
                </c:pt>
              </c:strCache>
            </c:strRef>
          </c:tx>
          <c:spPr>
            <a:solidFill>
              <a:schemeClr val="accent1">
                <a:lumMod val="5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cat>
            <c:numRef>
              <c:f>Sheet1!$A$2:$A$9</c:f>
              <c:numCache>
                <c:formatCode>General</c:formatCode>
                <c:ptCount val="8"/>
                <c:pt idx="0">
                  <c:v>2001</c:v>
                </c:pt>
                <c:pt idx="1">
                  <c:v>2003</c:v>
                </c:pt>
                <c:pt idx="2">
                  <c:v>2005</c:v>
                </c:pt>
                <c:pt idx="3">
                  <c:v>2007</c:v>
                </c:pt>
                <c:pt idx="4">
                  <c:v>2009</c:v>
                </c:pt>
                <c:pt idx="5">
                  <c:v>2010</c:v>
                </c:pt>
                <c:pt idx="6">
                  <c:v>2011</c:v>
                </c:pt>
                <c:pt idx="7">
                  <c:v>2014</c:v>
                </c:pt>
              </c:numCache>
            </c:numRef>
          </c:cat>
          <c:val>
            <c:numRef>
              <c:f>Sheet1!$B$2:$B$9</c:f>
              <c:numCache>
                <c:formatCode>0%</c:formatCode>
                <c:ptCount val="8"/>
                <c:pt idx="0">
                  <c:v>0.6900000000000015</c:v>
                </c:pt>
                <c:pt idx="1">
                  <c:v>0.68000000000000138</c:v>
                </c:pt>
                <c:pt idx="2">
                  <c:v>0.70000000000000062</c:v>
                </c:pt>
                <c:pt idx="3">
                  <c:v>0.72000000000000064</c:v>
                </c:pt>
                <c:pt idx="4">
                  <c:v>0.76000000000000123</c:v>
                </c:pt>
                <c:pt idx="5">
                  <c:v>0.77000000000000024</c:v>
                </c:pt>
                <c:pt idx="6">
                  <c:v>0.76000000000000123</c:v>
                </c:pt>
                <c:pt idx="7">
                  <c:v>0.76000000000000123</c:v>
                </c:pt>
              </c:numCache>
            </c:numRef>
          </c:val>
        </c:ser>
        <c:ser>
          <c:idx val="1"/>
          <c:order val="1"/>
          <c:tx>
            <c:strRef>
              <c:f>Sheet1!$C$1</c:f>
              <c:strCache>
                <c:ptCount val="1"/>
                <c:pt idx="0">
                  <c:v>US</c:v>
                </c:pt>
              </c:strCache>
            </c:strRef>
          </c:tx>
          <c:spPr>
            <a:solidFill>
              <a:schemeClr val="accent6">
                <a:lumMod val="75000"/>
              </a:schemeClr>
            </a:solidFill>
            <a:ln>
              <a:noFill/>
            </a:ln>
            <a:effectLst/>
          </c:spPr>
          <c:invertIfNegative val="0"/>
          <c:dLbls>
            <c:dLbl>
              <c:idx val="3"/>
              <c:layout/>
              <c:tx>
                <c:rich>
                  <a:bodyPr/>
                  <a:lstStyle/>
                  <a:p>
                    <a:r>
                      <a:rPr lang="en-US" smtClean="0"/>
                      <a:t>59%</a:t>
                    </a:r>
                    <a:endParaRPr lang="en-US" dirty="0"/>
                  </a:p>
                </c:rich>
              </c:tx>
              <c:showLegendKey val="0"/>
              <c:showVal val="1"/>
              <c:showCatName val="0"/>
              <c:showSerName val="0"/>
              <c:showPercent val="0"/>
              <c:showBubbleSize val="0"/>
            </c:dLbl>
            <c:dLbl>
              <c:idx val="4"/>
              <c:layout/>
              <c:tx>
                <c:rich>
                  <a:bodyPr/>
                  <a:lstStyle/>
                  <a:p>
                    <a:r>
                      <a:rPr lang="en-US" smtClean="0"/>
                      <a:t>59%</a:t>
                    </a:r>
                    <a:endParaRPr lang="en-US" dirty="0"/>
                  </a:p>
                </c:rich>
              </c:tx>
              <c:showLegendKey val="0"/>
              <c:showVal val="1"/>
              <c:showCatName val="0"/>
              <c:showSerName val="0"/>
              <c:showPercent val="0"/>
              <c:showBubbleSize val="0"/>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cat>
            <c:numRef>
              <c:f>Sheet1!$A$2:$A$9</c:f>
              <c:numCache>
                <c:formatCode>General</c:formatCode>
                <c:ptCount val="8"/>
                <c:pt idx="0">
                  <c:v>2001</c:v>
                </c:pt>
                <c:pt idx="1">
                  <c:v>2003</c:v>
                </c:pt>
                <c:pt idx="2">
                  <c:v>2005</c:v>
                </c:pt>
                <c:pt idx="3">
                  <c:v>2007</c:v>
                </c:pt>
                <c:pt idx="4">
                  <c:v>2009</c:v>
                </c:pt>
                <c:pt idx="5">
                  <c:v>2010</c:v>
                </c:pt>
                <c:pt idx="6">
                  <c:v>2011</c:v>
                </c:pt>
                <c:pt idx="7">
                  <c:v>2014</c:v>
                </c:pt>
              </c:numCache>
            </c:numRef>
          </c:cat>
          <c:val>
            <c:numRef>
              <c:f>Sheet1!$C$2:$C$9</c:f>
              <c:numCache>
                <c:formatCode>0%</c:formatCode>
                <c:ptCount val="8"/>
                <c:pt idx="0">
                  <c:v>0.68000000000000138</c:v>
                </c:pt>
                <c:pt idx="1">
                  <c:v>0.66000000000000136</c:v>
                </c:pt>
                <c:pt idx="2">
                  <c:v>0.60000000000000064</c:v>
                </c:pt>
                <c:pt idx="3">
                  <c:v>0.60000000000000064</c:v>
                </c:pt>
                <c:pt idx="4">
                  <c:v>0.60000000000000064</c:v>
                </c:pt>
                <c:pt idx="5">
                  <c:v>0.6900000000000015</c:v>
                </c:pt>
                <c:pt idx="6">
                  <c:v>0.60000000000000064</c:v>
                </c:pt>
                <c:pt idx="7">
                  <c:v>0.55000000000000004</c:v>
                </c:pt>
              </c:numCache>
            </c:numRef>
          </c:val>
        </c:ser>
        <c:dLbls>
          <c:showLegendKey val="0"/>
          <c:showVal val="0"/>
          <c:showCatName val="0"/>
          <c:showSerName val="0"/>
          <c:showPercent val="0"/>
          <c:showBubbleSize val="0"/>
        </c:dLbls>
        <c:gapWidth val="199"/>
        <c:axId val="104038400"/>
        <c:axId val="104039936"/>
      </c:barChart>
      <c:catAx>
        <c:axId val="104038400"/>
        <c:scaling>
          <c:orientation val="minMax"/>
        </c:scaling>
        <c:delete val="0"/>
        <c:axPos val="b"/>
        <c:numFmt formatCode="General" sourceLinked="0"/>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tx1">
                    <a:lumMod val="65000"/>
                    <a:lumOff val="35000"/>
                  </a:schemeClr>
                </a:solidFill>
                <a:latin typeface="+mn-lt"/>
                <a:ea typeface="+mn-ea"/>
                <a:cs typeface="+mn-cs"/>
              </a:defRPr>
            </a:pPr>
            <a:endParaRPr lang="en-US"/>
          </a:p>
        </c:txPr>
        <c:crossAx val="104039936"/>
        <c:crossesAt val="0"/>
        <c:auto val="1"/>
        <c:lblAlgn val="ctr"/>
        <c:lblOffset val="100"/>
        <c:noMultiLvlLbl val="0"/>
      </c:catAx>
      <c:valAx>
        <c:axId val="104039936"/>
        <c:scaling>
          <c:orientation val="minMax"/>
          <c:max val="1"/>
        </c:scaling>
        <c:delete val="0"/>
        <c:axPos val="l"/>
        <c:majorGridlines>
          <c:spPr>
            <a:ln w="9525" cap="flat" cmpd="sng" algn="ctr">
              <a:noFill/>
              <a:round/>
            </a:ln>
            <a:effectLst/>
          </c:spPr>
        </c:majorGridlines>
        <c:minorGridlines>
          <c:spPr>
            <a:ln w="9525" cap="flat" cmpd="sng" algn="ctr">
              <a:noFill/>
              <a:round/>
            </a:ln>
            <a:effectLst/>
          </c:spPr>
        </c:minorGridlines>
        <c:numFmt formatCode="0%" sourceLinked="1"/>
        <c:majorTickMark val="out"/>
        <c:minorTickMark val="none"/>
        <c:tickLblPos val="none"/>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04038400"/>
        <c:crosses val="autoZero"/>
        <c:crossBetween val="between"/>
      </c:valAx>
      <c:spPr>
        <a:noFill/>
        <a:ln>
          <a:noFill/>
        </a:ln>
        <a:effectLst/>
      </c:spPr>
    </c:plotArea>
    <c:legend>
      <c:legendPos val="t"/>
      <c:layout>
        <c:manualLayout>
          <c:xMode val="edge"/>
          <c:yMode val="edge"/>
          <c:x val="3.1421602191030552E-2"/>
          <c:y val="0.10756668408659655"/>
          <c:w val="0.14609399368557191"/>
          <c:h val="0.19398447098340849"/>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Under the median percent of part-time employees</c:v>
                </c:pt>
              </c:strCache>
            </c:strRef>
          </c:tx>
          <c:spPr>
            <a:solidFill>
              <a:schemeClr val="accent1">
                <a:lumMod val="5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All</c:v>
                </c:pt>
                <c:pt idx="1">
                  <c:v>3-10 Employees</c:v>
                </c:pt>
                <c:pt idx="2">
                  <c:v>11-50 Employees</c:v>
                </c:pt>
                <c:pt idx="3">
                  <c:v>51+ Employees</c:v>
                </c:pt>
              </c:strCache>
            </c:strRef>
          </c:cat>
          <c:val>
            <c:numRef>
              <c:f>Sheet1!$B$2:$B$5</c:f>
              <c:numCache>
                <c:formatCode>0%</c:formatCode>
                <c:ptCount val="4"/>
                <c:pt idx="0">
                  <c:v>0.75000000000000222</c:v>
                </c:pt>
                <c:pt idx="1">
                  <c:v>0.75000000000000222</c:v>
                </c:pt>
                <c:pt idx="2">
                  <c:v>0.75000000000000222</c:v>
                </c:pt>
                <c:pt idx="3">
                  <c:v>0.7400000000000021</c:v>
                </c:pt>
              </c:numCache>
            </c:numRef>
          </c:val>
        </c:ser>
        <c:ser>
          <c:idx val="1"/>
          <c:order val="1"/>
          <c:tx>
            <c:strRef>
              <c:f>Sheet1!$C$1</c:f>
              <c:strCache>
                <c:ptCount val="1"/>
                <c:pt idx="0">
                  <c:v>Over or equal to the median percent of part-time employees</c:v>
                </c:pt>
              </c:strCache>
            </c:strRef>
          </c:tx>
          <c:spPr>
            <a:solidFill>
              <a:schemeClr val="accent6">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All</c:v>
                </c:pt>
                <c:pt idx="1">
                  <c:v>3-10 Employees</c:v>
                </c:pt>
                <c:pt idx="2">
                  <c:v>11-50 Employees</c:v>
                </c:pt>
                <c:pt idx="3">
                  <c:v>51+ Employees</c:v>
                </c:pt>
              </c:strCache>
            </c:strRef>
          </c:cat>
          <c:val>
            <c:numRef>
              <c:f>Sheet1!$C$2:$C$5</c:f>
              <c:numCache>
                <c:formatCode>0%</c:formatCode>
                <c:ptCount val="4"/>
                <c:pt idx="0">
                  <c:v>0.67000000000000282</c:v>
                </c:pt>
                <c:pt idx="1">
                  <c:v>0.67000000000000282</c:v>
                </c:pt>
                <c:pt idx="2">
                  <c:v>0.67000000000000282</c:v>
                </c:pt>
                <c:pt idx="3">
                  <c:v>0.65000000000000246</c:v>
                </c:pt>
              </c:numCache>
            </c:numRef>
          </c:val>
        </c:ser>
        <c:dLbls>
          <c:showLegendKey val="0"/>
          <c:showVal val="0"/>
          <c:showCatName val="0"/>
          <c:showSerName val="0"/>
          <c:showPercent val="0"/>
          <c:showBubbleSize val="0"/>
        </c:dLbls>
        <c:gapWidth val="199"/>
        <c:axId val="149609472"/>
        <c:axId val="119476992"/>
      </c:barChart>
      <c:catAx>
        <c:axId val="149609472"/>
        <c:scaling>
          <c:orientation val="minMax"/>
        </c:scaling>
        <c:delete val="0"/>
        <c:axPos val="b"/>
        <c:numFmt formatCode="General" sourceLinked="0"/>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tx1">
                    <a:lumMod val="65000"/>
                    <a:lumOff val="35000"/>
                  </a:schemeClr>
                </a:solidFill>
                <a:latin typeface="+mn-lt"/>
                <a:ea typeface="+mn-ea"/>
                <a:cs typeface="+mn-cs"/>
              </a:defRPr>
            </a:pPr>
            <a:endParaRPr lang="en-US"/>
          </a:p>
        </c:txPr>
        <c:crossAx val="119476992"/>
        <c:crossesAt val="0"/>
        <c:auto val="1"/>
        <c:lblAlgn val="ctr"/>
        <c:lblOffset val="100"/>
        <c:noMultiLvlLbl val="0"/>
      </c:catAx>
      <c:valAx>
        <c:axId val="119476992"/>
        <c:scaling>
          <c:orientation val="minMax"/>
          <c:max val="1"/>
        </c:scaling>
        <c:delete val="0"/>
        <c:axPos val="l"/>
        <c:majorGridlines>
          <c:spPr>
            <a:ln w="9525" cap="flat" cmpd="sng" algn="ctr">
              <a:noFill/>
              <a:round/>
            </a:ln>
            <a:effectLst/>
          </c:spPr>
        </c:majorGridlines>
        <c:minorGridlines>
          <c:spPr>
            <a:ln w="9525" cap="flat" cmpd="sng" algn="ctr">
              <a:noFill/>
              <a:round/>
            </a:ln>
            <a:effectLst/>
          </c:spPr>
        </c:minorGridlines>
        <c:numFmt formatCode="0%" sourceLinked="1"/>
        <c:majorTickMark val="out"/>
        <c:minorTickMark val="none"/>
        <c:tickLblPos val="none"/>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49609472"/>
        <c:crosses val="autoZero"/>
        <c:crossBetween val="between"/>
      </c:valAx>
      <c:spPr>
        <a:noFill/>
        <a:ln>
          <a:noFill/>
        </a:ln>
        <a:effectLst/>
      </c:spPr>
    </c:plotArea>
    <c:legend>
      <c:legendPos val="t"/>
      <c:layout>
        <c:manualLayout>
          <c:xMode val="edge"/>
          <c:yMode val="edge"/>
          <c:x val="6.0407109437407271E-2"/>
          <c:y val="8.3358553198211963E-2"/>
          <c:w val="0.39609399368557335"/>
          <c:h val="0.11226248110351369"/>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Column1</c:v>
                </c:pt>
              </c:strCache>
            </c:strRef>
          </c:tx>
          <c:spPr>
            <a:solidFill>
              <a:schemeClr val="accent1">
                <a:lumMod val="5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Sheet1!$A$2:$A$9</c:f>
              <c:strCache>
                <c:ptCount val="8"/>
                <c:pt idx="0">
                  <c:v>Wholesale Trade (n=25)</c:v>
                </c:pt>
                <c:pt idx="1">
                  <c:v>Services (n=208)</c:v>
                </c:pt>
                <c:pt idx="2">
                  <c:v>Finance and Insurance (n=46)</c:v>
                </c:pt>
                <c:pt idx="3">
                  <c:v>Construction (n=28)</c:v>
                </c:pt>
                <c:pt idx="4">
                  <c:v>Transportation and Communication (n=15)</c:v>
                </c:pt>
                <c:pt idx="5">
                  <c:v>Manufacturing (n=46)</c:v>
                </c:pt>
                <c:pt idx="6">
                  <c:v>Retail Trade (n=44)</c:v>
                </c:pt>
                <c:pt idx="7">
                  <c:v>Agriculture and Fishing (n=8)</c:v>
                </c:pt>
              </c:strCache>
            </c:strRef>
          </c:cat>
          <c:val>
            <c:numRef>
              <c:f>Sheet1!$B$2:$B$9</c:f>
              <c:numCache>
                <c:formatCode>0%</c:formatCode>
                <c:ptCount val="8"/>
                <c:pt idx="0">
                  <c:v>0.64000000000000234</c:v>
                </c:pt>
                <c:pt idx="1">
                  <c:v>0.75000000000000222</c:v>
                </c:pt>
                <c:pt idx="2">
                  <c:v>0.75000000000000222</c:v>
                </c:pt>
                <c:pt idx="3">
                  <c:v>0.65000000000000246</c:v>
                </c:pt>
                <c:pt idx="4">
                  <c:v>0.70000000000000062</c:v>
                </c:pt>
                <c:pt idx="5">
                  <c:v>0.73000000000000065</c:v>
                </c:pt>
                <c:pt idx="6">
                  <c:v>0.67000000000000282</c:v>
                </c:pt>
                <c:pt idx="7">
                  <c:v>0.3300000000000014</c:v>
                </c:pt>
              </c:numCache>
            </c:numRef>
          </c:val>
        </c:ser>
        <c:dLbls>
          <c:showLegendKey val="0"/>
          <c:showVal val="0"/>
          <c:showCatName val="0"/>
          <c:showSerName val="0"/>
          <c:showPercent val="0"/>
          <c:showBubbleSize val="0"/>
        </c:dLbls>
        <c:gapWidth val="199"/>
        <c:axId val="119532544"/>
        <c:axId val="119534336"/>
      </c:barChart>
      <c:catAx>
        <c:axId val="119532544"/>
        <c:scaling>
          <c:orientation val="minMax"/>
        </c:scaling>
        <c:delete val="0"/>
        <c:axPos val="b"/>
        <c:numFmt formatCode="General" sourceLinked="0"/>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tx1">
                    <a:lumMod val="65000"/>
                    <a:lumOff val="35000"/>
                  </a:schemeClr>
                </a:solidFill>
                <a:latin typeface="+mn-lt"/>
                <a:ea typeface="+mn-ea"/>
                <a:cs typeface="+mn-cs"/>
              </a:defRPr>
            </a:pPr>
            <a:endParaRPr lang="en-US"/>
          </a:p>
        </c:txPr>
        <c:crossAx val="119534336"/>
        <c:crossesAt val="0"/>
        <c:auto val="1"/>
        <c:lblAlgn val="ctr"/>
        <c:lblOffset val="100"/>
        <c:noMultiLvlLbl val="0"/>
      </c:catAx>
      <c:valAx>
        <c:axId val="119534336"/>
        <c:scaling>
          <c:orientation val="minMax"/>
          <c:max val="1"/>
        </c:scaling>
        <c:delete val="0"/>
        <c:axPos val="l"/>
        <c:majorGridlines>
          <c:spPr>
            <a:ln w="9525" cap="flat" cmpd="sng" algn="ctr">
              <a:noFill/>
              <a:round/>
            </a:ln>
            <a:effectLst/>
          </c:spPr>
        </c:majorGridlines>
        <c:minorGridlines>
          <c:spPr>
            <a:ln w="9525" cap="flat" cmpd="sng" algn="ctr">
              <a:noFill/>
              <a:round/>
            </a:ln>
            <a:effectLst/>
          </c:spPr>
        </c:minorGridlines>
        <c:numFmt formatCode="0%" sourceLinked="1"/>
        <c:majorTickMark val="out"/>
        <c:minorTickMark val="none"/>
        <c:tickLblPos val="none"/>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1953254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3566891095134912E-2"/>
          <c:y val="2.132056852398044E-2"/>
          <c:w val="0.78076885769713666"/>
          <c:h val="0.78106780029498968"/>
        </c:manualLayout>
      </c:layout>
      <c:lineChart>
        <c:grouping val="standard"/>
        <c:varyColors val="0"/>
        <c:ser>
          <c:idx val="0"/>
          <c:order val="0"/>
          <c:tx>
            <c:strRef>
              <c:f>Sheet1!$B$1</c:f>
              <c:strCache>
                <c:ptCount val="1"/>
                <c:pt idx="0">
                  <c:v>Eligible Employees*</c:v>
                </c:pt>
              </c:strCache>
            </c:strRef>
          </c:tx>
          <c:spPr>
            <a:ln w="28575" cap="rnd">
              <a:solidFill>
                <a:schemeClr val="accent1"/>
              </a:solidFill>
              <a:round/>
            </a:ln>
            <a:effectLst/>
          </c:spPr>
          <c:marker>
            <c:symbol val="square"/>
            <c:size val="5"/>
            <c:spPr>
              <a:solidFill>
                <a:schemeClr val="accent1"/>
              </a:solidFill>
              <a:ln w="9525">
                <a:solidFill>
                  <a:schemeClr val="accent1"/>
                </a:solidFill>
              </a:ln>
              <a:effectLst/>
            </c:spPr>
          </c:marker>
          <c:dLbls>
            <c:dLbl>
              <c:idx val="0"/>
              <c:layout>
                <c:manualLayout>
                  <c:x val="1.2077294685990338E-3"/>
                  <c:y val="-4.3779637435657784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4.4282902288766003E-17"/>
                  <c:y val="-4.3779637435657784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0"/>
                  <c:y val="-3.7942352444236695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3"/>
              <c:layout>
                <c:manualLayout>
                  <c:x val="-2.4154589371981434E-3"/>
                  <c:y val="-5.2535564922789324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4"/>
              <c:layout>
                <c:manualLayout>
                  <c:x val="-1.7713160915506394E-16"/>
                  <c:y val="-4.6698279931368332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5"/>
              <c:layout>
                <c:manualLayout>
                  <c:x val="-1.3285024154589381E-2"/>
                  <c:y val="-4.9616922427078894E-2"/>
                </c:manualLayout>
              </c:layout>
              <c:showLegendKey val="0"/>
              <c:showVal val="1"/>
              <c:showCatName val="0"/>
              <c:showSerName val="0"/>
              <c:showPercent val="0"/>
              <c:showBubbleSize val="0"/>
            </c:dLbl>
            <c:dLbl>
              <c:idx val="6"/>
              <c:layout>
                <c:manualLayout>
                  <c:x val="-4.830917874396135E-3"/>
                  <c:y val="-4.3779637435657721E-2"/>
                </c:manualLayout>
              </c:layout>
              <c:showLegendKey val="0"/>
              <c:showVal val="1"/>
              <c:showCatName val="0"/>
              <c:showSerName val="0"/>
              <c:showPercent val="0"/>
              <c:showBubbleSize val="0"/>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Sheet1!$A$2:$A$9</c:f>
              <c:numCache>
                <c:formatCode>General</c:formatCode>
                <c:ptCount val="8"/>
                <c:pt idx="0">
                  <c:v>2001</c:v>
                </c:pt>
                <c:pt idx="1">
                  <c:v>2003</c:v>
                </c:pt>
                <c:pt idx="2">
                  <c:v>2005</c:v>
                </c:pt>
                <c:pt idx="3">
                  <c:v>2007</c:v>
                </c:pt>
                <c:pt idx="4">
                  <c:v>2009</c:v>
                </c:pt>
                <c:pt idx="5">
                  <c:v>2010</c:v>
                </c:pt>
                <c:pt idx="6">
                  <c:v>2011</c:v>
                </c:pt>
                <c:pt idx="7">
                  <c:v>2014</c:v>
                </c:pt>
              </c:numCache>
            </c:numRef>
          </c:cat>
          <c:val>
            <c:numRef>
              <c:f>Sheet1!$B$2:$B$9</c:f>
              <c:numCache>
                <c:formatCode>0%</c:formatCode>
                <c:ptCount val="8"/>
                <c:pt idx="0">
                  <c:v>0.8</c:v>
                </c:pt>
                <c:pt idx="1">
                  <c:v>0.85</c:v>
                </c:pt>
                <c:pt idx="2">
                  <c:v>0.78</c:v>
                </c:pt>
                <c:pt idx="3">
                  <c:v>0.78</c:v>
                </c:pt>
                <c:pt idx="4">
                  <c:v>0.8</c:v>
                </c:pt>
                <c:pt idx="5">
                  <c:v>0.75</c:v>
                </c:pt>
                <c:pt idx="6">
                  <c:v>0.77</c:v>
                </c:pt>
                <c:pt idx="7">
                  <c:v>0.73</c:v>
                </c:pt>
              </c:numCache>
            </c:numRef>
          </c:val>
          <c:smooth val="0"/>
        </c:ser>
        <c:ser>
          <c:idx val="1"/>
          <c:order val="1"/>
          <c:tx>
            <c:strRef>
              <c:f>Sheet1!$C$1</c:f>
              <c:strCache>
                <c:ptCount val="1"/>
                <c:pt idx="0">
                  <c:v>All Employees*</c:v>
                </c:pt>
              </c:strCache>
            </c:strRef>
          </c:tx>
          <c:spPr>
            <a:ln w="28575" cap="rnd">
              <a:solidFill>
                <a:schemeClr val="accent2"/>
              </a:solidFill>
              <a:round/>
            </a:ln>
            <a:effectLst/>
          </c:spPr>
          <c:marker>
            <c:symbol val="circle"/>
            <c:size val="5"/>
            <c:spPr>
              <a:solidFill>
                <a:schemeClr val="bg1"/>
              </a:solidFill>
              <a:ln w="9525">
                <a:solidFill>
                  <a:schemeClr val="accent2"/>
                </a:solidFill>
              </a:ln>
              <a:effectLst/>
            </c:spPr>
          </c:marker>
          <c:dLbls>
            <c:dLbl>
              <c:idx val="0"/>
              <c:layout>
                <c:manualLayout>
                  <c:x val="2.4154589371980567E-3"/>
                  <c:y val="-3.5023709948526181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4.4282902288766003E-17"/>
                  <c:y val="-3.2105067452815869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1.5700483091787482E-2"/>
                  <c:y val="-5.5454207418499782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3"/>
              <c:layout>
                <c:manualLayout>
                  <c:x val="1.2077294685990338E-3"/>
                  <c:y val="-3.7942352444236792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4"/>
              <c:layout>
                <c:manualLayout>
                  <c:x val="-2.4154589371981434E-3"/>
                  <c:y val="-4.3779637435657721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5"/>
              <c:layout>
                <c:manualLayout>
                  <c:x val="-7.2463768115942195E-3"/>
                  <c:y val="-4.3779637435657721E-2"/>
                </c:manualLayout>
              </c:layout>
              <c:showLegendKey val="0"/>
              <c:showVal val="1"/>
              <c:showCatName val="0"/>
              <c:showSerName val="0"/>
              <c:showPercent val="0"/>
              <c:showBubbleSize val="0"/>
            </c:dLbl>
            <c:dLbl>
              <c:idx val="6"/>
              <c:layout>
                <c:manualLayout>
                  <c:x val="-1.0869565217391334E-2"/>
                  <c:y val="-4.6698279931368325E-2"/>
                </c:manualLayout>
              </c:layout>
              <c:showLegendKey val="0"/>
              <c:showVal val="1"/>
              <c:showCatName val="0"/>
              <c:showSerName val="0"/>
              <c:showPercent val="0"/>
              <c:showBubbleSize val="0"/>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Sheet1!$A$2:$A$9</c:f>
              <c:numCache>
                <c:formatCode>General</c:formatCode>
                <c:ptCount val="8"/>
                <c:pt idx="0">
                  <c:v>2001</c:v>
                </c:pt>
                <c:pt idx="1">
                  <c:v>2003</c:v>
                </c:pt>
                <c:pt idx="2">
                  <c:v>2005</c:v>
                </c:pt>
                <c:pt idx="3">
                  <c:v>2007</c:v>
                </c:pt>
                <c:pt idx="4">
                  <c:v>2009</c:v>
                </c:pt>
                <c:pt idx="5">
                  <c:v>2010</c:v>
                </c:pt>
                <c:pt idx="6">
                  <c:v>2011</c:v>
                </c:pt>
                <c:pt idx="7">
                  <c:v>2014</c:v>
                </c:pt>
              </c:numCache>
            </c:numRef>
          </c:cat>
          <c:val>
            <c:numRef>
              <c:f>Sheet1!$C$2:$C$9</c:f>
              <c:numCache>
                <c:formatCode>0%</c:formatCode>
                <c:ptCount val="8"/>
                <c:pt idx="0">
                  <c:v>0.67</c:v>
                </c:pt>
                <c:pt idx="1">
                  <c:v>0.63</c:v>
                </c:pt>
                <c:pt idx="2">
                  <c:v>0.56999999999999995</c:v>
                </c:pt>
                <c:pt idx="3">
                  <c:v>0.63</c:v>
                </c:pt>
                <c:pt idx="4">
                  <c:v>0.6</c:v>
                </c:pt>
                <c:pt idx="5">
                  <c:v>0.54</c:v>
                </c:pt>
                <c:pt idx="6">
                  <c:v>0.5</c:v>
                </c:pt>
                <c:pt idx="7">
                  <c:v>0.56000000000000005</c:v>
                </c:pt>
              </c:numCache>
            </c:numRef>
          </c:val>
          <c:smooth val="0"/>
        </c:ser>
        <c:dLbls>
          <c:showLegendKey val="0"/>
          <c:showVal val="0"/>
          <c:showCatName val="0"/>
          <c:showSerName val="0"/>
          <c:showPercent val="0"/>
          <c:showBubbleSize val="0"/>
        </c:dLbls>
        <c:marker val="1"/>
        <c:smooth val="0"/>
        <c:axId val="116998912"/>
        <c:axId val="117000448"/>
      </c:lineChart>
      <c:catAx>
        <c:axId val="1169989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17000448"/>
        <c:crosses val="autoZero"/>
        <c:auto val="1"/>
        <c:lblAlgn val="ctr"/>
        <c:lblOffset val="100"/>
        <c:noMultiLvlLbl val="0"/>
      </c:catAx>
      <c:valAx>
        <c:axId val="117000448"/>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16998912"/>
        <c:crosses val="autoZero"/>
        <c:crossBetween val="between"/>
        <c:majorUnit val="0.2"/>
      </c:valAx>
      <c:spPr>
        <a:noFill/>
        <a:ln>
          <a:noFill/>
        </a:ln>
        <a:effectLst/>
      </c:spPr>
    </c:plotArea>
    <c:legend>
      <c:legendPos val="r"/>
      <c:layout>
        <c:manualLayout>
          <c:xMode val="edge"/>
          <c:yMode val="edge"/>
          <c:x val="0.83675120772946865"/>
          <c:y val="0.44122880135175685"/>
          <c:w val="0.15600241545893731"/>
          <c:h val="0.11754239729648687"/>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MA</c:v>
                </c:pt>
              </c:strCache>
            </c:strRef>
          </c:tx>
          <c:spPr>
            <a:solidFill>
              <a:schemeClr val="accent1">
                <a:lumMod val="5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cat>
            <c:numRef>
              <c:f>Sheet1!$A$2:$A$4</c:f>
              <c:numCache>
                <c:formatCode>General</c:formatCode>
                <c:ptCount val="3"/>
                <c:pt idx="0">
                  <c:v>2005</c:v>
                </c:pt>
                <c:pt idx="1">
                  <c:v>2011</c:v>
                </c:pt>
                <c:pt idx="2">
                  <c:v>2014</c:v>
                </c:pt>
              </c:numCache>
            </c:numRef>
          </c:cat>
          <c:val>
            <c:numRef>
              <c:f>Sheet1!$B$2:$B$4</c:f>
              <c:numCache>
                <c:formatCode>"$"#,##0</c:formatCode>
                <c:ptCount val="3"/>
                <c:pt idx="0">
                  <c:v>378</c:v>
                </c:pt>
                <c:pt idx="1">
                  <c:v>519</c:v>
                </c:pt>
                <c:pt idx="2">
                  <c:v>535</c:v>
                </c:pt>
              </c:numCache>
            </c:numRef>
          </c:val>
        </c:ser>
        <c:ser>
          <c:idx val="1"/>
          <c:order val="1"/>
          <c:tx>
            <c:strRef>
              <c:f>Sheet1!$C$1</c:f>
              <c:strCache>
                <c:ptCount val="1"/>
                <c:pt idx="0">
                  <c:v>US</c:v>
                </c:pt>
              </c:strCache>
            </c:strRef>
          </c:tx>
          <c:spPr>
            <a:solidFill>
              <a:schemeClr val="accent6">
                <a:lumMod val="75000"/>
              </a:schemeClr>
            </a:solidFill>
            <a:ln>
              <a:noFill/>
            </a:ln>
            <a:effectLst/>
          </c:spPr>
          <c:invertIfNegative val="0"/>
          <c:dLbls>
            <c:dLbl>
              <c:idx val="1"/>
              <c:layout/>
              <c:tx>
                <c:rich>
                  <a:bodyPr/>
                  <a:lstStyle/>
                  <a:p>
                    <a:r>
                      <a:rPr lang="en-US" smtClean="0"/>
                      <a:t>$452</a:t>
                    </a:r>
                    <a:endParaRPr lang="en-US" dirty="0"/>
                  </a:p>
                </c:rich>
              </c:tx>
              <c:showLegendKey val="0"/>
              <c:showVal val="1"/>
              <c:showCatName val="0"/>
              <c:showSerName val="0"/>
              <c:showPercent val="0"/>
              <c:showBubbleSize val="0"/>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cat>
            <c:numRef>
              <c:f>Sheet1!$A$2:$A$4</c:f>
              <c:numCache>
                <c:formatCode>General</c:formatCode>
                <c:ptCount val="3"/>
                <c:pt idx="0">
                  <c:v>2005</c:v>
                </c:pt>
                <c:pt idx="1">
                  <c:v>2011</c:v>
                </c:pt>
                <c:pt idx="2">
                  <c:v>2014</c:v>
                </c:pt>
              </c:numCache>
            </c:numRef>
          </c:cat>
          <c:val>
            <c:numRef>
              <c:f>Sheet1!$C$2:$C$4</c:f>
              <c:numCache>
                <c:formatCode>"$"#,##0</c:formatCode>
                <c:ptCount val="3"/>
                <c:pt idx="0">
                  <c:v>335</c:v>
                </c:pt>
                <c:pt idx="1">
                  <c:v>453</c:v>
                </c:pt>
                <c:pt idx="2">
                  <c:v>502</c:v>
                </c:pt>
              </c:numCache>
            </c:numRef>
          </c:val>
        </c:ser>
        <c:dLbls>
          <c:showLegendKey val="0"/>
          <c:showVal val="0"/>
          <c:showCatName val="0"/>
          <c:showSerName val="0"/>
          <c:showPercent val="0"/>
          <c:showBubbleSize val="0"/>
        </c:dLbls>
        <c:gapWidth val="199"/>
        <c:axId val="142360576"/>
        <c:axId val="142362112"/>
      </c:barChart>
      <c:catAx>
        <c:axId val="142360576"/>
        <c:scaling>
          <c:orientation val="minMax"/>
        </c:scaling>
        <c:delete val="0"/>
        <c:axPos val="b"/>
        <c:numFmt formatCode="General" sourceLinked="0"/>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tx1">
                    <a:lumMod val="65000"/>
                    <a:lumOff val="35000"/>
                  </a:schemeClr>
                </a:solidFill>
                <a:latin typeface="+mn-lt"/>
                <a:ea typeface="+mn-ea"/>
                <a:cs typeface="+mn-cs"/>
              </a:defRPr>
            </a:pPr>
            <a:endParaRPr lang="en-US"/>
          </a:p>
        </c:txPr>
        <c:crossAx val="142362112"/>
        <c:crossesAt val="0"/>
        <c:auto val="1"/>
        <c:lblAlgn val="ctr"/>
        <c:lblOffset val="100"/>
        <c:noMultiLvlLbl val="0"/>
      </c:catAx>
      <c:valAx>
        <c:axId val="142362112"/>
        <c:scaling>
          <c:orientation val="minMax"/>
          <c:max val="600"/>
        </c:scaling>
        <c:delete val="0"/>
        <c:axPos val="l"/>
        <c:majorGridlines>
          <c:spPr>
            <a:ln w="9525" cap="flat" cmpd="sng" algn="ctr">
              <a:noFill/>
              <a:round/>
            </a:ln>
            <a:effectLst/>
          </c:spPr>
        </c:majorGridlines>
        <c:minorGridlines>
          <c:spPr>
            <a:ln w="9525" cap="flat" cmpd="sng" algn="ctr">
              <a:noFill/>
              <a:round/>
            </a:ln>
            <a:effectLst/>
          </c:spPr>
        </c:minorGridlines>
        <c:numFmt formatCode="&quot;$&quot;#,##0" sourceLinked="1"/>
        <c:majorTickMark val="out"/>
        <c:minorTickMark val="none"/>
        <c:tickLblPos val="none"/>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42360576"/>
        <c:crosses val="autoZero"/>
        <c:crossBetween val="between"/>
      </c:valAx>
      <c:spPr>
        <a:noFill/>
        <a:ln>
          <a:noFill/>
        </a:ln>
        <a:effectLst/>
      </c:spPr>
    </c:plotArea>
    <c:legend>
      <c:legendPos val="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Column2</c:v>
                </c:pt>
              </c:strCache>
            </c:strRef>
          </c:tx>
          <c:spPr>
            <a:solidFill>
              <a:schemeClr val="accent1">
                <a:lumMod val="50000"/>
              </a:schemeClr>
            </a:solidFill>
            <a:ln>
              <a:noFill/>
            </a:ln>
            <a:effectLst/>
          </c:spPr>
          <c:invertIfNegative val="0"/>
          <c:dLbls>
            <c:dLbl>
              <c:idx val="7"/>
              <c:layout/>
              <c:tx>
                <c:rich>
                  <a:bodyPr/>
                  <a:lstStyle/>
                  <a:p>
                    <a:r>
                      <a:rPr lang="en-US" smtClean="0"/>
                      <a:t>$544</a:t>
                    </a:r>
                    <a:endParaRPr lang="en-US" dirty="0"/>
                  </a:p>
                </c:rich>
              </c:tx>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f>Sheet1!$A$2:$A$9</c:f>
              <c:numCache>
                <c:formatCode>General</c:formatCode>
                <c:ptCount val="8"/>
                <c:pt idx="0">
                  <c:v>2001</c:v>
                </c:pt>
                <c:pt idx="1">
                  <c:v>2003</c:v>
                </c:pt>
                <c:pt idx="2">
                  <c:v>2005</c:v>
                </c:pt>
                <c:pt idx="3">
                  <c:v>2007</c:v>
                </c:pt>
                <c:pt idx="4">
                  <c:v>2009</c:v>
                </c:pt>
                <c:pt idx="5">
                  <c:v>2010</c:v>
                </c:pt>
                <c:pt idx="6">
                  <c:v>2011</c:v>
                </c:pt>
                <c:pt idx="7">
                  <c:v>2014</c:v>
                </c:pt>
              </c:numCache>
            </c:numRef>
          </c:cat>
          <c:val>
            <c:numRef>
              <c:f>Sheet1!$B$2:$B$9</c:f>
              <c:numCache>
                <c:formatCode>"$"#,##0_);[Red]\("$"#,##0\)</c:formatCode>
                <c:ptCount val="8"/>
                <c:pt idx="0">
                  <c:v>251</c:v>
                </c:pt>
                <c:pt idx="1">
                  <c:v>310</c:v>
                </c:pt>
                <c:pt idx="2">
                  <c:v>365</c:v>
                </c:pt>
                <c:pt idx="3">
                  <c:v>412</c:v>
                </c:pt>
                <c:pt idx="4">
                  <c:v>442</c:v>
                </c:pt>
                <c:pt idx="5">
                  <c:v>479</c:v>
                </c:pt>
                <c:pt idx="6">
                  <c:v>500</c:v>
                </c:pt>
                <c:pt idx="7">
                  <c:v>549</c:v>
                </c:pt>
              </c:numCache>
            </c:numRef>
          </c:val>
        </c:ser>
        <c:dLbls>
          <c:showLegendKey val="0"/>
          <c:showVal val="0"/>
          <c:showCatName val="0"/>
          <c:showSerName val="0"/>
          <c:showPercent val="0"/>
          <c:showBubbleSize val="0"/>
        </c:dLbls>
        <c:gapWidth val="199"/>
        <c:axId val="143556608"/>
        <c:axId val="143558144"/>
        <c:extLst>
          <c:ext xmlns:c15="http://schemas.microsoft.com/office/drawing/2012/chart" uri="{02D57815-91ED-43cb-92C2-25804820EDAC}">
            <c15:filteredBarSeries>
              <c15:ser>
                <c:idx val="1"/>
                <c:order val="1"/>
                <c:tx>
                  <c:strRef>
                    <c:extLst>
                      <c:ext uri="{02D57815-91ED-43cb-92C2-25804820EDAC}">
                        <c15:formulaRef>
                          <c15:sqref>Sheet1!#REF!</c15:sqref>
                        </c15:formulaRef>
                      </c:ext>
                    </c:extLst>
                    <c:strCache>
                      <c:ptCount val="1"/>
                      <c:pt idx="0">
                        <c:v>#REF!</c:v>
                      </c:pt>
                    </c:strCache>
                  </c:strRef>
                </c:tx>
                <c:spPr>
                  <a:solidFill>
                    <a:schemeClr val="accent6">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uri="{CE6537A1-D6FC-4f65-9D91-7224C49458BB}">
                      <c15:showLeaderLines val="1"/>
                      <c15:leaderLines>
                        <c:spPr>
                          <a:ln w="9525">
                            <a:solidFill>
                              <a:schemeClr val="tx1">
                                <a:lumMod val="35000"/>
                                <a:lumOff val="65000"/>
                              </a:schemeClr>
                            </a:solidFill>
                          </a:ln>
                          <a:effectLst/>
                        </c:spPr>
                      </c15:leaderLines>
                    </c:ext>
                  </c:extLst>
                </c:dLbls>
                <c:cat>
                  <c:numRef>
                    <c:extLst>
                      <c:ext uri="{02D57815-91ED-43cb-92C2-25804820EDAC}">
                        <c15:formulaRef>
                          <c15:sqref>Sheet1!$A$2:$A$9</c15:sqref>
                        </c15:formulaRef>
                      </c:ext>
                    </c:extLst>
                    <c:numCache>
                      <c:formatCode>General</c:formatCode>
                      <c:ptCount val="8"/>
                      <c:pt idx="0">
                        <c:v>2001</c:v>
                      </c:pt>
                      <c:pt idx="1">
                        <c:v>2003</c:v>
                      </c:pt>
                      <c:pt idx="2">
                        <c:v>2005</c:v>
                      </c:pt>
                      <c:pt idx="3">
                        <c:v>2007</c:v>
                      </c:pt>
                      <c:pt idx="4">
                        <c:v>2009</c:v>
                      </c:pt>
                      <c:pt idx="5">
                        <c:v>2010</c:v>
                      </c:pt>
                      <c:pt idx="6">
                        <c:v>2011</c:v>
                      </c:pt>
                      <c:pt idx="7">
                        <c:v>2014</c:v>
                      </c:pt>
                    </c:numCache>
                  </c:numRef>
                </c:cat>
                <c:val>
                  <c:numRef>
                    <c:extLst>
                      <c:ext uri="{02D57815-91ED-43cb-92C2-25804820EDAC}">
                        <c15:formulaRef>
                          <c15:sqref>Sheet1!#REF!</c15:sqref>
                        </c15:formulaRef>
                      </c:ext>
                    </c:extLst>
                    <c:numCache>
                      <c:formatCode>General</c:formatCode>
                      <c:ptCount val="1"/>
                      <c:pt idx="0">
                        <c:v>1</c:v>
                      </c:pt>
                    </c:numCache>
                  </c:numRef>
                </c:val>
              </c15:ser>
            </c15:filteredBarSeries>
          </c:ext>
        </c:extLst>
      </c:barChart>
      <c:catAx>
        <c:axId val="143556608"/>
        <c:scaling>
          <c:orientation val="minMax"/>
        </c:scaling>
        <c:delete val="0"/>
        <c:axPos val="b"/>
        <c:numFmt formatCode="General" sourceLinked="0"/>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tx1">
                    <a:lumMod val="65000"/>
                    <a:lumOff val="35000"/>
                  </a:schemeClr>
                </a:solidFill>
                <a:latin typeface="+mn-lt"/>
                <a:ea typeface="+mn-ea"/>
                <a:cs typeface="+mn-cs"/>
              </a:defRPr>
            </a:pPr>
            <a:endParaRPr lang="en-US"/>
          </a:p>
        </c:txPr>
        <c:crossAx val="143558144"/>
        <c:crossesAt val="0"/>
        <c:auto val="1"/>
        <c:lblAlgn val="ctr"/>
        <c:lblOffset val="100"/>
        <c:noMultiLvlLbl val="0"/>
      </c:catAx>
      <c:valAx>
        <c:axId val="143558144"/>
        <c:scaling>
          <c:orientation val="minMax"/>
          <c:max val="600"/>
        </c:scaling>
        <c:delete val="0"/>
        <c:axPos val="l"/>
        <c:majorGridlines>
          <c:spPr>
            <a:ln w="9525" cap="flat" cmpd="sng" algn="ctr">
              <a:noFill/>
              <a:round/>
            </a:ln>
            <a:effectLst/>
          </c:spPr>
        </c:majorGridlines>
        <c:minorGridlines>
          <c:spPr>
            <a:ln w="9525" cap="flat" cmpd="sng" algn="ctr">
              <a:noFill/>
              <a:round/>
            </a:ln>
            <a:effectLst/>
          </c:spPr>
        </c:minorGridlines>
        <c:numFmt formatCode="&quot;$&quot;#,##0_);[Red]\(&quot;$&quot;#,##0\)" sourceLinked="1"/>
        <c:majorTickMark val="out"/>
        <c:minorTickMark val="none"/>
        <c:tickLblPos val="none"/>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4355660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1"/>
          <c:order val="0"/>
          <c:tx>
            <c:strRef>
              <c:f>Sheet1!$B$1</c:f>
              <c:strCache>
                <c:ptCount val="1"/>
                <c:pt idx="0">
                  <c:v>50 or Fewer Employees</c:v>
                </c:pt>
              </c:strCache>
            </c:strRef>
          </c:tx>
          <c:spPr>
            <a:solidFill>
              <a:schemeClr val="accent1">
                <a:lumMod val="50000"/>
              </a:schemeClr>
            </a:solidFill>
            <a:ln>
              <a:noFill/>
            </a:ln>
            <a:effectLst/>
          </c:spPr>
          <c:invertIfNegative val="0"/>
          <c:dLbls>
            <c:dLbl>
              <c:idx val="0"/>
              <c:layout>
                <c:manualLayout>
                  <c:x val="-7.2463768115942412E-3"/>
                  <c:y val="-2.3349139965684225E-2"/>
                </c:manualLayout>
              </c:layout>
              <c:showLegendKey val="0"/>
              <c:showVal val="1"/>
              <c:showCatName val="0"/>
              <c:showSerName val="0"/>
              <c:showPercent val="0"/>
              <c:showBubbleSize val="0"/>
              <c:extLst>
                <c:ext xmlns:c15="http://schemas.microsoft.com/office/drawing/2012/chart" uri="{CE6537A1-D6FC-4f65-9D91-7224C49458BB}"/>
              </c:extLst>
            </c:dLbl>
            <c:dLbl>
              <c:idx val="1"/>
              <c:spPr>
                <a:noFill/>
                <a:ln>
                  <a:noFill/>
                </a:ln>
                <a:effectLst/>
              </c:spPr>
              <c:txPr>
                <a:bodyPr rot="0" spcFirstLastPara="1" vertOverflow="ellipsis" vert="horz" wrap="square" lIns="38100" tIns="19050" rIns="38100" bIns="19050" anchor="ctr" anchorCtr="1">
                  <a:no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dLbl>
            <c:dLbl>
              <c:idx val="2"/>
              <c:layout>
                <c:manualLayout>
                  <c:x val="-2.4154589371980567E-3"/>
                  <c:y val="-2.0430497469973809E-2"/>
                </c:manualLayout>
              </c:layout>
              <c:showLegendKey val="0"/>
              <c:showVal val="1"/>
              <c:showCatName val="0"/>
              <c:showSerName val="0"/>
              <c:showPercent val="0"/>
              <c:showBubbleSize val="0"/>
              <c:extLst>
                <c:ext xmlns:c15="http://schemas.microsoft.com/office/drawing/2012/chart" uri="{CE6537A1-D6FC-4f65-9D91-7224C49458BB}"/>
              </c:extLst>
            </c:dLbl>
            <c:dLbl>
              <c:idx val="3"/>
              <c:layout>
                <c:manualLayout>
                  <c:x val="-1.2077294685991218E-3"/>
                  <c:y val="-2.0430497469973809E-2"/>
                </c:manualLayout>
              </c:layout>
              <c:showLegendKey val="0"/>
              <c:showVal val="1"/>
              <c:showCatName val="0"/>
              <c:showSerName val="0"/>
              <c:showPercent val="0"/>
              <c:showBubbleSize val="0"/>
              <c:extLst>
                <c:ext xmlns:c15="http://schemas.microsoft.com/office/drawing/2012/chart" uri="{CE6537A1-D6FC-4f65-9D91-7224C49458BB}"/>
              </c:extLst>
            </c:dLbl>
            <c:dLbl>
              <c:idx val="4"/>
              <c:layout>
                <c:manualLayout>
                  <c:x val="-4.8309178743962235E-3"/>
                  <c:y val="-2.0430497469973836E-2"/>
                </c:manualLayout>
              </c:layout>
              <c:showLegendKey val="0"/>
              <c:showVal val="1"/>
              <c:showCatName val="0"/>
              <c:showSerName val="0"/>
              <c:showPercent val="0"/>
              <c:showBubbleSize val="0"/>
              <c:extLst>
                <c:ext xmlns:c15="http://schemas.microsoft.com/office/drawing/2012/chart" uri="{CE6537A1-D6FC-4f65-9D91-7224C49458BB}"/>
              </c:extLst>
            </c:dLbl>
            <c:dLbl>
              <c:idx val="5"/>
              <c:layout>
                <c:manualLayout>
                  <c:x val="-6.0386473429951031E-3"/>
                  <c:y val="-1.4593212478552529E-2"/>
                </c:manualLayout>
              </c:layout>
              <c:spPr>
                <a:noFill/>
                <a:ln>
                  <a:noFill/>
                </a:ln>
                <a:effectLst/>
              </c:spPr>
              <c:txPr>
                <a:bodyPr rot="0" spcFirstLastPara="1" vertOverflow="ellipsis" vert="horz" wrap="square" lIns="38100" tIns="19050" rIns="38100" bIns="19050" anchor="ctr" anchorCtr="1">
                  <a:no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3.6545893719806766E-2"/>
                      <c:h val="6.5990506828014744E-2"/>
                    </c:manualLayout>
                  </c15:layout>
                </c:ext>
              </c:extLst>
            </c:dLbl>
            <c:dLbl>
              <c:idx val="6"/>
              <c:layout>
                <c:manualLayout>
                  <c:x val="-8.4541062801932847E-3"/>
                  <c:y val="-2.3349139965684131E-2"/>
                </c:manualLayout>
              </c:layout>
              <c:showLegendKey val="0"/>
              <c:showVal val="1"/>
              <c:showCatName val="0"/>
              <c:showSerName val="0"/>
              <c:showPercent val="0"/>
              <c:showBubbleSize val="0"/>
              <c:extLst>
                <c:ext xmlns:c15="http://schemas.microsoft.com/office/drawing/2012/chart" uri="{CE6537A1-D6FC-4f65-9D91-7224C49458BB}"/>
              </c:extLst>
            </c:dLbl>
            <c:dLbl>
              <c:idx val="7"/>
              <c:layout>
                <c:manualLayout>
                  <c:x val="-1.3285024154589381E-2"/>
                  <c:y val="-5.8372849914210424E-3"/>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0"/>
              </c:ext>
            </c:extLst>
          </c:dLbls>
          <c:cat>
            <c:numRef>
              <c:f>Sheet1!$A$2:$A$9</c:f>
              <c:numCache>
                <c:formatCode>General</c:formatCode>
                <c:ptCount val="8"/>
                <c:pt idx="0">
                  <c:v>2001</c:v>
                </c:pt>
                <c:pt idx="1">
                  <c:v>2003</c:v>
                </c:pt>
                <c:pt idx="2">
                  <c:v>2005</c:v>
                </c:pt>
                <c:pt idx="3">
                  <c:v>2007</c:v>
                </c:pt>
                <c:pt idx="4">
                  <c:v>2009</c:v>
                </c:pt>
                <c:pt idx="5">
                  <c:v>2010</c:v>
                </c:pt>
                <c:pt idx="6">
                  <c:v>2011</c:v>
                </c:pt>
                <c:pt idx="7">
                  <c:v>2014</c:v>
                </c:pt>
              </c:numCache>
            </c:numRef>
          </c:cat>
          <c:val>
            <c:numRef>
              <c:f>Sheet1!$B$2:$B$9</c:f>
              <c:numCache>
                <c:formatCode>"$"#,##0_);[Red]\("$"#,##0\)</c:formatCode>
                <c:ptCount val="8"/>
                <c:pt idx="0">
                  <c:v>254</c:v>
                </c:pt>
                <c:pt idx="1">
                  <c:v>312</c:v>
                </c:pt>
                <c:pt idx="2">
                  <c:v>365</c:v>
                </c:pt>
                <c:pt idx="3">
                  <c:v>418</c:v>
                </c:pt>
                <c:pt idx="4">
                  <c:v>442</c:v>
                </c:pt>
                <c:pt idx="5">
                  <c:v>479</c:v>
                </c:pt>
                <c:pt idx="6">
                  <c:v>500</c:v>
                </c:pt>
                <c:pt idx="7">
                  <c:v>544</c:v>
                </c:pt>
              </c:numCache>
            </c:numRef>
          </c:val>
        </c:ser>
        <c:ser>
          <c:idx val="2"/>
          <c:order val="1"/>
          <c:tx>
            <c:strRef>
              <c:f>Sheet1!$C$1</c:f>
              <c:strCache>
                <c:ptCount val="1"/>
                <c:pt idx="0">
                  <c:v>51+ Employees</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f>Sheet1!$A$2:$A$9</c:f>
              <c:numCache>
                <c:formatCode>General</c:formatCode>
                <c:ptCount val="8"/>
                <c:pt idx="0">
                  <c:v>2001</c:v>
                </c:pt>
                <c:pt idx="1">
                  <c:v>2003</c:v>
                </c:pt>
                <c:pt idx="2">
                  <c:v>2005</c:v>
                </c:pt>
                <c:pt idx="3">
                  <c:v>2007</c:v>
                </c:pt>
                <c:pt idx="4">
                  <c:v>2009</c:v>
                </c:pt>
                <c:pt idx="5">
                  <c:v>2010</c:v>
                </c:pt>
                <c:pt idx="6">
                  <c:v>2011</c:v>
                </c:pt>
                <c:pt idx="7">
                  <c:v>2014</c:v>
                </c:pt>
              </c:numCache>
            </c:numRef>
          </c:cat>
          <c:val>
            <c:numRef>
              <c:f>Sheet1!$C$2:$C$9</c:f>
              <c:numCache>
                <c:formatCode>"$"#,##0_);[Red]\("$"#,##0\)</c:formatCode>
                <c:ptCount val="8"/>
                <c:pt idx="0">
                  <c:v>235</c:v>
                </c:pt>
                <c:pt idx="1">
                  <c:v>294</c:v>
                </c:pt>
                <c:pt idx="2">
                  <c:v>350</c:v>
                </c:pt>
                <c:pt idx="3">
                  <c:v>406</c:v>
                </c:pt>
                <c:pt idx="4">
                  <c:v>426</c:v>
                </c:pt>
                <c:pt idx="5">
                  <c:v>478</c:v>
                </c:pt>
                <c:pt idx="6">
                  <c:v>504</c:v>
                </c:pt>
                <c:pt idx="7">
                  <c:v>567</c:v>
                </c:pt>
              </c:numCache>
            </c:numRef>
          </c:val>
        </c:ser>
        <c:dLbls>
          <c:showLegendKey val="0"/>
          <c:showVal val="0"/>
          <c:showCatName val="0"/>
          <c:showSerName val="0"/>
          <c:showPercent val="0"/>
          <c:showBubbleSize val="0"/>
        </c:dLbls>
        <c:gapWidth val="199"/>
        <c:axId val="142439936"/>
        <c:axId val="142441472"/>
        <c:extLst>
          <c:ext xmlns:c15="http://schemas.microsoft.com/office/drawing/2012/chart" uri="{02D57815-91ED-43cb-92C2-25804820EDAC}">
            <c15:filteredBarSeries>
              <c15:ser>
                <c:idx val="0"/>
                <c:order val="0"/>
                <c:tx>
                  <c:strRef>
                    <c:extLst>
                      <c:ext uri="{02D57815-91ED-43cb-92C2-25804820EDAC}">
                        <c15:formulaRef>
                          <c15:sqref>Sheet1!$A$1</c15:sqref>
                        </c15:formulaRef>
                      </c:ext>
                    </c:extLst>
                    <c:strCache>
                      <c:ptCount val="1"/>
                      <c:pt idx="0">
                        <c:v> </c:v>
                      </c:pt>
                    </c:strCache>
                  </c:strRef>
                </c:tx>
                <c:spPr>
                  <a:solidFill>
                    <a:schemeClr val="accent1"/>
                  </a:solidFill>
                  <a:ln>
                    <a:noFill/>
                  </a:ln>
                  <a:effectLst/>
                </c:spPr>
                <c:invertIfNegative val="0"/>
                <c:cat>
                  <c:numRef>
                    <c:extLst>
                      <c:ext uri="{02D57815-91ED-43cb-92C2-25804820EDAC}">
                        <c15:formulaRef>
                          <c15:sqref>Sheet1!$A$2:$A$9</c15:sqref>
                        </c15:formulaRef>
                      </c:ext>
                    </c:extLst>
                    <c:numCache>
                      <c:formatCode>General</c:formatCode>
                      <c:ptCount val="8"/>
                      <c:pt idx="0">
                        <c:v>2001</c:v>
                      </c:pt>
                      <c:pt idx="1">
                        <c:v>2003</c:v>
                      </c:pt>
                      <c:pt idx="2">
                        <c:v>2005</c:v>
                      </c:pt>
                      <c:pt idx="3">
                        <c:v>2007</c:v>
                      </c:pt>
                      <c:pt idx="4">
                        <c:v>2009</c:v>
                      </c:pt>
                      <c:pt idx="5">
                        <c:v>2010</c:v>
                      </c:pt>
                      <c:pt idx="6">
                        <c:v>2011</c:v>
                      </c:pt>
                      <c:pt idx="7">
                        <c:v>2014</c:v>
                      </c:pt>
                    </c:numCache>
                  </c:numRef>
                </c:cat>
                <c:val>
                  <c:numRef>
                    <c:extLst>
                      <c:ext uri="{02D57815-91ED-43cb-92C2-25804820EDAC}">
                        <c15:formulaRef>
                          <c15:sqref>Sheet1!$A$2:$A$9</c15:sqref>
                        </c15:formulaRef>
                      </c:ext>
                    </c:extLst>
                    <c:numCache>
                      <c:formatCode>General</c:formatCode>
                      <c:ptCount val="8"/>
                      <c:pt idx="0">
                        <c:v>2001</c:v>
                      </c:pt>
                      <c:pt idx="1">
                        <c:v>2003</c:v>
                      </c:pt>
                      <c:pt idx="2">
                        <c:v>2005</c:v>
                      </c:pt>
                      <c:pt idx="3">
                        <c:v>2007</c:v>
                      </c:pt>
                      <c:pt idx="4">
                        <c:v>2009</c:v>
                      </c:pt>
                      <c:pt idx="5">
                        <c:v>2010</c:v>
                      </c:pt>
                      <c:pt idx="6">
                        <c:v>2011</c:v>
                      </c:pt>
                      <c:pt idx="7">
                        <c:v>2014</c:v>
                      </c:pt>
                    </c:numCache>
                  </c:numRef>
                </c:val>
              </c15:ser>
            </c15:filteredBarSeries>
          </c:ext>
        </c:extLst>
      </c:barChart>
      <c:catAx>
        <c:axId val="142439936"/>
        <c:scaling>
          <c:orientation val="minMax"/>
        </c:scaling>
        <c:delete val="0"/>
        <c:axPos val="b"/>
        <c:numFmt formatCode="General" sourceLinked="0"/>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tx1">
                    <a:lumMod val="65000"/>
                    <a:lumOff val="35000"/>
                  </a:schemeClr>
                </a:solidFill>
                <a:latin typeface="+mn-lt"/>
                <a:ea typeface="+mn-ea"/>
                <a:cs typeface="+mn-cs"/>
              </a:defRPr>
            </a:pPr>
            <a:endParaRPr lang="en-US"/>
          </a:p>
        </c:txPr>
        <c:crossAx val="142441472"/>
        <c:crossesAt val="0"/>
        <c:auto val="1"/>
        <c:lblAlgn val="ctr"/>
        <c:lblOffset val="100"/>
        <c:noMultiLvlLbl val="0"/>
      </c:catAx>
      <c:valAx>
        <c:axId val="142441472"/>
        <c:scaling>
          <c:orientation val="minMax"/>
          <c:max val="600"/>
        </c:scaling>
        <c:delete val="0"/>
        <c:axPos val="l"/>
        <c:majorGridlines>
          <c:spPr>
            <a:ln w="9525" cap="flat" cmpd="sng" algn="ctr">
              <a:noFill/>
              <a:round/>
            </a:ln>
            <a:effectLst/>
          </c:spPr>
        </c:majorGridlines>
        <c:minorGridlines>
          <c:spPr>
            <a:ln w="9525" cap="flat" cmpd="sng" algn="ctr">
              <a:noFill/>
              <a:round/>
            </a:ln>
            <a:effectLst/>
          </c:spPr>
        </c:minorGridlines>
        <c:numFmt formatCode="&quot;$&quot;#,##0_);[Red]\(&quot;$&quot;#,##0\)" sourceLinked="1"/>
        <c:majorTickMark val="out"/>
        <c:minorTickMark val="none"/>
        <c:tickLblPos val="none"/>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42439936"/>
        <c:crosses val="autoZero"/>
        <c:crossBetween val="between"/>
      </c:valAx>
      <c:spPr>
        <a:noFill/>
        <a:ln>
          <a:noFill/>
        </a:ln>
        <a:effectLst/>
      </c:spPr>
    </c:plotArea>
    <c:legend>
      <c:legendPos val="t"/>
      <c:layout>
        <c:manualLayout>
          <c:xMode val="edge"/>
          <c:yMode val="edge"/>
          <c:x val="3.2499524515957258E-2"/>
          <c:y val="2.6267782461394735E-2"/>
          <c:w val="0.30939699113697938"/>
          <c:h val="5.972691618072444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2009</c:v>
                </c:pt>
              </c:strCache>
            </c:strRef>
          </c:tx>
          <c:spPr>
            <a:solidFill>
              <a:schemeClr val="accent1">
                <a:lumMod val="50000"/>
              </a:schemeClr>
            </a:solidFill>
            <a:ln>
              <a:noFill/>
            </a:ln>
            <a:effectLst/>
          </c:spPr>
          <c:invertIfNegative val="0"/>
          <c:dLbls>
            <c:dLbl>
              <c:idx val="0"/>
              <c:layout>
                <c:manualLayout>
                  <c:x val="-7.2463768115942412E-3"/>
                  <c:y val="-2.3349139965684225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1"/>
              <c:spPr>
                <a:noFill/>
                <a:ln>
                  <a:noFill/>
                </a:ln>
                <a:effectLst/>
              </c:spPr>
              <c:txPr>
                <a:bodyPr rot="0" spcFirstLastPara="1" vertOverflow="ellipsis" vert="horz" wrap="square" lIns="38100" tIns="19050" rIns="38100" bIns="19050" anchor="ctr" anchorCtr="1">
                  <a:no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dLbl>
            <c:dLbl>
              <c:idx val="2"/>
              <c:layout>
                <c:manualLayout>
                  <c:x val="-2.4154589371980567E-3"/>
                  <c:y val="-2.0430497469973809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3"/>
              <c:layout>
                <c:manualLayout>
                  <c:x val="-1.2077294685991218E-3"/>
                  <c:y val="-2.0430497469973809E-2"/>
                </c:manualLayout>
              </c:layou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Sheet1!$A$2:$A$5</c:f>
              <c:strCache>
                <c:ptCount val="4"/>
                <c:pt idx="0">
                  <c:v>All Firms</c:v>
                </c:pt>
                <c:pt idx="1">
                  <c:v>3-10 Employees</c:v>
                </c:pt>
                <c:pt idx="2">
                  <c:v>11-50 Employees</c:v>
                </c:pt>
                <c:pt idx="3">
                  <c:v>51+ Employees</c:v>
                </c:pt>
              </c:strCache>
            </c:strRef>
          </c:cat>
          <c:val>
            <c:numRef>
              <c:f>Sheet1!$B$2:$B$5</c:f>
              <c:numCache>
                <c:formatCode>"$"#,##0_);[Red]\("$"#,##0\)</c:formatCode>
                <c:ptCount val="4"/>
                <c:pt idx="0">
                  <c:v>442</c:v>
                </c:pt>
                <c:pt idx="1">
                  <c:v>456</c:v>
                </c:pt>
                <c:pt idx="2">
                  <c:v>431</c:v>
                </c:pt>
                <c:pt idx="3">
                  <c:v>426</c:v>
                </c:pt>
              </c:numCache>
            </c:numRef>
          </c:val>
        </c:ser>
        <c:ser>
          <c:idx val="1"/>
          <c:order val="1"/>
          <c:tx>
            <c:strRef>
              <c:f>Sheet1!$C$1</c:f>
              <c:strCache>
                <c:ptCount val="1"/>
                <c:pt idx="0">
                  <c:v>2010</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layout/>
                <c15:showLeaderLines val="0"/>
              </c:ext>
            </c:extLst>
          </c:dLbls>
          <c:cat>
            <c:strRef>
              <c:f>Sheet1!$A$2:$A$5</c:f>
              <c:strCache>
                <c:ptCount val="4"/>
                <c:pt idx="0">
                  <c:v>All Firms</c:v>
                </c:pt>
                <c:pt idx="1">
                  <c:v>3-10 Employees</c:v>
                </c:pt>
                <c:pt idx="2">
                  <c:v>11-50 Employees</c:v>
                </c:pt>
                <c:pt idx="3">
                  <c:v>51+ Employees</c:v>
                </c:pt>
              </c:strCache>
            </c:strRef>
          </c:cat>
          <c:val>
            <c:numRef>
              <c:f>Sheet1!$C$2:$C$5</c:f>
              <c:numCache>
                <c:formatCode>"$"#,##0_);[Red]\("$"#,##0\)</c:formatCode>
                <c:ptCount val="4"/>
                <c:pt idx="0">
                  <c:v>479</c:v>
                </c:pt>
                <c:pt idx="1">
                  <c:v>490</c:v>
                </c:pt>
                <c:pt idx="2">
                  <c:v>451</c:v>
                </c:pt>
                <c:pt idx="3">
                  <c:v>478</c:v>
                </c:pt>
              </c:numCache>
            </c:numRef>
          </c:val>
        </c:ser>
        <c:ser>
          <c:idx val="2"/>
          <c:order val="2"/>
          <c:tx>
            <c:strRef>
              <c:f>Sheet1!$D$1</c:f>
              <c:strCache>
                <c:ptCount val="1"/>
                <c:pt idx="0">
                  <c:v>2011</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cat>
            <c:strRef>
              <c:f>Sheet1!$A$2:$A$5</c:f>
              <c:strCache>
                <c:ptCount val="4"/>
                <c:pt idx="0">
                  <c:v>All Firms</c:v>
                </c:pt>
                <c:pt idx="1">
                  <c:v>3-10 Employees</c:v>
                </c:pt>
                <c:pt idx="2">
                  <c:v>11-50 Employees</c:v>
                </c:pt>
                <c:pt idx="3">
                  <c:v>51+ Employees</c:v>
                </c:pt>
              </c:strCache>
            </c:strRef>
          </c:cat>
          <c:val>
            <c:numRef>
              <c:f>Sheet1!$D$2:$D$5</c:f>
              <c:numCache>
                <c:formatCode>"$"#,##0_);[Red]\("$"#,##0\)</c:formatCode>
                <c:ptCount val="4"/>
                <c:pt idx="0">
                  <c:v>500</c:v>
                </c:pt>
                <c:pt idx="1">
                  <c:v>504</c:v>
                </c:pt>
                <c:pt idx="2">
                  <c:v>489</c:v>
                </c:pt>
                <c:pt idx="3">
                  <c:v>504</c:v>
                </c:pt>
              </c:numCache>
            </c:numRef>
          </c:val>
        </c:ser>
        <c:ser>
          <c:idx val="3"/>
          <c:order val="3"/>
          <c:tx>
            <c:strRef>
              <c:f>Sheet1!$E$1</c:f>
              <c:strCache>
                <c:ptCount val="1"/>
                <c:pt idx="0">
                  <c:v>2014</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cat>
            <c:strRef>
              <c:f>Sheet1!$A$2:$A$5</c:f>
              <c:strCache>
                <c:ptCount val="4"/>
                <c:pt idx="0">
                  <c:v>All Firms</c:v>
                </c:pt>
                <c:pt idx="1">
                  <c:v>3-10 Employees</c:v>
                </c:pt>
                <c:pt idx="2">
                  <c:v>11-50 Employees</c:v>
                </c:pt>
                <c:pt idx="3">
                  <c:v>51+ Employees</c:v>
                </c:pt>
              </c:strCache>
            </c:strRef>
          </c:cat>
          <c:val>
            <c:numRef>
              <c:f>Sheet1!$E$2:$E$5</c:f>
              <c:numCache>
                <c:formatCode>"$"#,##0_);[Red]\("$"#,##0\)</c:formatCode>
                <c:ptCount val="4"/>
                <c:pt idx="0">
                  <c:v>544</c:v>
                </c:pt>
                <c:pt idx="1">
                  <c:v>544</c:v>
                </c:pt>
                <c:pt idx="2">
                  <c:v>534</c:v>
                </c:pt>
                <c:pt idx="3">
                  <c:v>567</c:v>
                </c:pt>
              </c:numCache>
            </c:numRef>
          </c:val>
        </c:ser>
        <c:dLbls>
          <c:showLegendKey val="0"/>
          <c:showVal val="0"/>
          <c:showCatName val="0"/>
          <c:showSerName val="0"/>
          <c:showPercent val="0"/>
          <c:showBubbleSize val="0"/>
        </c:dLbls>
        <c:gapWidth val="199"/>
        <c:axId val="144000896"/>
        <c:axId val="144002432"/>
        <c:extLst/>
      </c:barChart>
      <c:catAx>
        <c:axId val="144000896"/>
        <c:scaling>
          <c:orientation val="minMax"/>
        </c:scaling>
        <c:delete val="0"/>
        <c:axPos val="b"/>
        <c:numFmt formatCode="General" sourceLinked="0"/>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tx1">
                    <a:lumMod val="65000"/>
                    <a:lumOff val="35000"/>
                  </a:schemeClr>
                </a:solidFill>
                <a:latin typeface="+mn-lt"/>
                <a:ea typeface="+mn-ea"/>
                <a:cs typeface="+mn-cs"/>
              </a:defRPr>
            </a:pPr>
            <a:endParaRPr lang="en-US"/>
          </a:p>
        </c:txPr>
        <c:crossAx val="144002432"/>
        <c:crossesAt val="0"/>
        <c:auto val="1"/>
        <c:lblAlgn val="ctr"/>
        <c:lblOffset val="100"/>
        <c:noMultiLvlLbl val="0"/>
      </c:catAx>
      <c:valAx>
        <c:axId val="144002432"/>
        <c:scaling>
          <c:orientation val="minMax"/>
          <c:max val="600"/>
        </c:scaling>
        <c:delete val="0"/>
        <c:axPos val="l"/>
        <c:majorGridlines>
          <c:spPr>
            <a:ln w="9525" cap="flat" cmpd="sng" algn="ctr">
              <a:noFill/>
              <a:round/>
            </a:ln>
            <a:effectLst/>
          </c:spPr>
        </c:majorGridlines>
        <c:minorGridlines>
          <c:spPr>
            <a:ln w="9525" cap="flat" cmpd="sng" algn="ctr">
              <a:noFill/>
              <a:round/>
            </a:ln>
            <a:effectLst/>
          </c:spPr>
        </c:minorGridlines>
        <c:numFmt formatCode="&quot;$&quot;#,##0_);[Red]\(&quot;$&quot;#,##0\)" sourceLinked="1"/>
        <c:majorTickMark val="out"/>
        <c:minorTickMark val="none"/>
        <c:tickLblPos val="none"/>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44000896"/>
        <c:crosses val="autoZero"/>
        <c:crossBetween val="between"/>
      </c:valAx>
      <c:spPr>
        <a:noFill/>
        <a:ln>
          <a:noFill/>
        </a:ln>
        <a:effectLst/>
      </c:spPr>
    </c:plotArea>
    <c:legend>
      <c:legendPos val="t"/>
      <c:layout>
        <c:manualLayout>
          <c:xMode val="edge"/>
          <c:yMode val="edge"/>
          <c:x val="4.3741393738826094E-2"/>
          <c:y val="1.7511854974263087E-2"/>
          <c:w val="0.28691325269123974"/>
          <c:h val="5.972691618072444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Column2</c:v>
                </c:pt>
              </c:strCache>
            </c:strRef>
          </c:tx>
          <c:spPr>
            <a:solidFill>
              <a:schemeClr val="accent6">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f>Sheet1!$A$2:$A$9</c:f>
              <c:numCache>
                <c:formatCode>General</c:formatCode>
                <c:ptCount val="8"/>
                <c:pt idx="0">
                  <c:v>2001</c:v>
                </c:pt>
                <c:pt idx="1">
                  <c:v>2003</c:v>
                </c:pt>
                <c:pt idx="2">
                  <c:v>2005</c:v>
                </c:pt>
                <c:pt idx="3">
                  <c:v>2007</c:v>
                </c:pt>
                <c:pt idx="4">
                  <c:v>2009</c:v>
                </c:pt>
                <c:pt idx="5">
                  <c:v>2010</c:v>
                </c:pt>
                <c:pt idx="6">
                  <c:v>2011</c:v>
                </c:pt>
                <c:pt idx="7">
                  <c:v>2014</c:v>
                </c:pt>
              </c:numCache>
            </c:numRef>
          </c:cat>
          <c:val>
            <c:numRef>
              <c:f>Sheet1!$B$2:$B$9</c:f>
              <c:numCache>
                <c:formatCode>0%</c:formatCode>
                <c:ptCount val="8"/>
                <c:pt idx="0">
                  <c:v>0.82000000000000062</c:v>
                </c:pt>
                <c:pt idx="1">
                  <c:v>0.8</c:v>
                </c:pt>
                <c:pt idx="2">
                  <c:v>0.77000000000000235</c:v>
                </c:pt>
                <c:pt idx="3">
                  <c:v>0.75000000000000222</c:v>
                </c:pt>
                <c:pt idx="4">
                  <c:v>0.72000000000000064</c:v>
                </c:pt>
                <c:pt idx="5">
                  <c:v>0.75000000000000222</c:v>
                </c:pt>
                <c:pt idx="6">
                  <c:v>0.78</c:v>
                </c:pt>
                <c:pt idx="7">
                  <c:v>0.72000000000000064</c:v>
                </c:pt>
              </c:numCache>
            </c:numRef>
          </c:val>
        </c:ser>
        <c:dLbls>
          <c:showLegendKey val="0"/>
          <c:showVal val="0"/>
          <c:showCatName val="0"/>
          <c:showSerName val="0"/>
          <c:showPercent val="0"/>
          <c:showBubbleSize val="0"/>
        </c:dLbls>
        <c:gapWidth val="199"/>
        <c:axId val="149981056"/>
        <c:axId val="149982592"/>
        <c:extLst>
          <c:ext xmlns:c15="http://schemas.microsoft.com/office/drawing/2012/chart" uri="{02D57815-91ED-43cb-92C2-25804820EDAC}">
            <c15:filteredBarSeries>
              <c15:ser>
                <c:idx val="1"/>
                <c:order val="1"/>
                <c:tx>
                  <c:strRef>
                    <c:extLst>
                      <c:ext uri="{02D57815-91ED-43cb-92C2-25804820EDAC}">
                        <c15:formulaRef>
                          <c15:sqref>Sheet1!#REF!</c15:sqref>
                        </c15:formulaRef>
                      </c:ext>
                    </c:extLst>
                    <c:strCache>
                      <c:ptCount val="1"/>
                      <c:pt idx="0">
                        <c:v>#REF!</c:v>
                      </c:pt>
                    </c:strCache>
                  </c:strRef>
                </c:tx>
                <c:spPr>
                  <a:solidFill>
                    <a:schemeClr val="accent2"/>
                  </a:solidFill>
                  <a:ln>
                    <a:noFill/>
                  </a:ln>
                  <a:effectLst/>
                </c:spPr>
                <c:invertIfNegative val="0"/>
                <c:cat>
                  <c:numRef>
                    <c:extLst>
                      <c:ext uri="{02D57815-91ED-43cb-92C2-25804820EDAC}">
                        <c15:formulaRef>
                          <c15:sqref>Sheet1!$A$2:$A$9</c15:sqref>
                        </c15:formulaRef>
                      </c:ext>
                    </c:extLst>
                    <c:numCache>
                      <c:formatCode>General</c:formatCode>
                      <c:ptCount val="8"/>
                      <c:pt idx="0">
                        <c:v>2001</c:v>
                      </c:pt>
                      <c:pt idx="1">
                        <c:v>2003</c:v>
                      </c:pt>
                      <c:pt idx="2">
                        <c:v>2005</c:v>
                      </c:pt>
                      <c:pt idx="3">
                        <c:v>2007</c:v>
                      </c:pt>
                      <c:pt idx="4">
                        <c:v>2009</c:v>
                      </c:pt>
                      <c:pt idx="5">
                        <c:v>2010</c:v>
                      </c:pt>
                      <c:pt idx="6">
                        <c:v>2011</c:v>
                      </c:pt>
                      <c:pt idx="7">
                        <c:v>2014</c:v>
                      </c:pt>
                    </c:numCache>
                  </c:numRef>
                </c:cat>
                <c:val>
                  <c:numRef>
                    <c:extLst>
                      <c:ext uri="{02D57815-91ED-43cb-92C2-25804820EDAC}">
                        <c15:formulaRef>
                          <c15:sqref>Sheet1!#REF!</c15:sqref>
                        </c15:formulaRef>
                      </c:ext>
                    </c:extLst>
                    <c:numCache>
                      <c:formatCode>General</c:formatCode>
                      <c:ptCount val="1"/>
                      <c:pt idx="0">
                        <c:v>1</c:v>
                      </c:pt>
                    </c:numCache>
                  </c:numRef>
                </c:val>
              </c15:ser>
            </c15:filteredBarSeries>
          </c:ext>
        </c:extLst>
      </c:barChart>
      <c:catAx>
        <c:axId val="149981056"/>
        <c:scaling>
          <c:orientation val="minMax"/>
        </c:scaling>
        <c:delete val="0"/>
        <c:axPos val="b"/>
        <c:numFmt formatCode="General" sourceLinked="0"/>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tx1">
                    <a:lumMod val="65000"/>
                    <a:lumOff val="35000"/>
                  </a:schemeClr>
                </a:solidFill>
                <a:latin typeface="+mn-lt"/>
                <a:ea typeface="+mn-ea"/>
                <a:cs typeface="+mn-cs"/>
              </a:defRPr>
            </a:pPr>
            <a:endParaRPr lang="en-US"/>
          </a:p>
        </c:txPr>
        <c:crossAx val="149982592"/>
        <c:crossesAt val="0"/>
        <c:auto val="1"/>
        <c:lblAlgn val="ctr"/>
        <c:lblOffset val="100"/>
        <c:noMultiLvlLbl val="0"/>
      </c:catAx>
      <c:valAx>
        <c:axId val="149982592"/>
        <c:scaling>
          <c:orientation val="minMax"/>
          <c:max val="1"/>
          <c:min val="0"/>
        </c:scaling>
        <c:delete val="0"/>
        <c:axPos val="l"/>
        <c:majorGridlines>
          <c:spPr>
            <a:ln w="9525" cap="flat" cmpd="sng" algn="ctr">
              <a:noFill/>
              <a:round/>
            </a:ln>
            <a:effectLst/>
          </c:spPr>
        </c:majorGridlines>
        <c:minorGridlines>
          <c:spPr>
            <a:ln w="9525" cap="flat" cmpd="sng" algn="ctr">
              <a:noFill/>
              <a:round/>
            </a:ln>
            <a:effectLst/>
          </c:spPr>
        </c:minorGridlines>
        <c:numFmt formatCode="0%" sourceLinked="1"/>
        <c:majorTickMark val="out"/>
        <c:minorTickMark val="none"/>
        <c:tickLblPos val="none"/>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4998105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Column2</c:v>
                </c:pt>
              </c:strCache>
            </c:strRef>
          </c:tx>
          <c:spPr>
            <a:solidFill>
              <a:schemeClr val="accent1">
                <a:lumMod val="5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f>Sheet1!$A$2:$A$9</c:f>
              <c:numCache>
                <c:formatCode>General</c:formatCode>
                <c:ptCount val="8"/>
                <c:pt idx="0">
                  <c:v>2001</c:v>
                </c:pt>
                <c:pt idx="1">
                  <c:v>2003</c:v>
                </c:pt>
                <c:pt idx="2">
                  <c:v>2005</c:v>
                </c:pt>
                <c:pt idx="3">
                  <c:v>2007</c:v>
                </c:pt>
                <c:pt idx="4">
                  <c:v>2009</c:v>
                </c:pt>
                <c:pt idx="5">
                  <c:v>2010</c:v>
                </c:pt>
                <c:pt idx="6">
                  <c:v>2011</c:v>
                </c:pt>
                <c:pt idx="7">
                  <c:v>2014</c:v>
                </c:pt>
              </c:numCache>
            </c:numRef>
          </c:cat>
          <c:val>
            <c:numRef>
              <c:f>Sheet1!$B$2:$B$9</c:f>
              <c:numCache>
                <c:formatCode>"$"#,##0_);[Red]\("$"#,##0\)</c:formatCode>
                <c:ptCount val="8"/>
                <c:pt idx="0">
                  <c:v>40</c:v>
                </c:pt>
                <c:pt idx="1">
                  <c:v>60</c:v>
                </c:pt>
                <c:pt idx="2">
                  <c:v>80</c:v>
                </c:pt>
                <c:pt idx="3">
                  <c:v>101</c:v>
                </c:pt>
                <c:pt idx="4">
                  <c:v>116</c:v>
                </c:pt>
                <c:pt idx="5">
                  <c:v>120</c:v>
                </c:pt>
                <c:pt idx="6">
                  <c:v>119</c:v>
                </c:pt>
                <c:pt idx="7">
                  <c:v>154</c:v>
                </c:pt>
              </c:numCache>
            </c:numRef>
          </c:val>
        </c:ser>
        <c:dLbls>
          <c:showLegendKey val="0"/>
          <c:showVal val="0"/>
          <c:showCatName val="0"/>
          <c:showSerName val="0"/>
          <c:showPercent val="0"/>
          <c:showBubbleSize val="0"/>
        </c:dLbls>
        <c:gapWidth val="199"/>
        <c:axId val="149632512"/>
        <c:axId val="149634048"/>
        <c:extLst>
          <c:ext xmlns:c15="http://schemas.microsoft.com/office/drawing/2012/chart" uri="{02D57815-91ED-43cb-92C2-25804820EDAC}">
            <c15:filteredBarSeries>
              <c15:ser>
                <c:idx val="1"/>
                <c:order val="1"/>
                <c:tx>
                  <c:strRef>
                    <c:extLst>
                      <c:ext uri="{02D57815-91ED-43cb-92C2-25804820EDAC}">
                        <c15:formulaRef>
                          <c15:sqref>Sheet1!#REF!</c15:sqref>
                        </c15:formulaRef>
                      </c:ext>
                    </c:extLst>
                    <c:strCache>
                      <c:ptCount val="1"/>
                      <c:pt idx="0">
                        <c:v>#REF!</c:v>
                      </c:pt>
                    </c:strCache>
                  </c:strRef>
                </c:tx>
                <c:spPr>
                  <a:solidFill>
                    <a:schemeClr val="accent6">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uri="{CE6537A1-D6FC-4f65-9D91-7224C49458BB}">
                      <c15:showLeaderLines val="1"/>
                      <c15:leaderLines>
                        <c:spPr>
                          <a:ln w="9525">
                            <a:solidFill>
                              <a:schemeClr val="tx1">
                                <a:lumMod val="35000"/>
                                <a:lumOff val="65000"/>
                              </a:schemeClr>
                            </a:solidFill>
                          </a:ln>
                          <a:effectLst/>
                        </c:spPr>
                      </c15:leaderLines>
                    </c:ext>
                  </c:extLst>
                </c:dLbls>
                <c:cat>
                  <c:numRef>
                    <c:extLst>
                      <c:ext uri="{02D57815-91ED-43cb-92C2-25804820EDAC}">
                        <c15:formulaRef>
                          <c15:sqref>Sheet1!$A$2:$A$9</c15:sqref>
                        </c15:formulaRef>
                      </c:ext>
                    </c:extLst>
                    <c:numCache>
                      <c:formatCode>General</c:formatCode>
                      <c:ptCount val="8"/>
                      <c:pt idx="0">
                        <c:v>2001</c:v>
                      </c:pt>
                      <c:pt idx="1">
                        <c:v>2003</c:v>
                      </c:pt>
                      <c:pt idx="2">
                        <c:v>2005</c:v>
                      </c:pt>
                      <c:pt idx="3">
                        <c:v>2007</c:v>
                      </c:pt>
                      <c:pt idx="4">
                        <c:v>2009</c:v>
                      </c:pt>
                      <c:pt idx="5">
                        <c:v>2010</c:v>
                      </c:pt>
                      <c:pt idx="6">
                        <c:v>2011</c:v>
                      </c:pt>
                      <c:pt idx="7">
                        <c:v>2014</c:v>
                      </c:pt>
                    </c:numCache>
                  </c:numRef>
                </c:cat>
                <c:val>
                  <c:numRef>
                    <c:extLst>
                      <c:ext uri="{02D57815-91ED-43cb-92C2-25804820EDAC}">
                        <c15:formulaRef>
                          <c15:sqref>Sheet1!#REF!</c15:sqref>
                        </c15:formulaRef>
                      </c:ext>
                    </c:extLst>
                    <c:numCache>
                      <c:formatCode>General</c:formatCode>
                      <c:ptCount val="1"/>
                      <c:pt idx="0">
                        <c:v>1</c:v>
                      </c:pt>
                    </c:numCache>
                  </c:numRef>
                </c:val>
              </c15:ser>
            </c15:filteredBarSeries>
          </c:ext>
        </c:extLst>
      </c:barChart>
      <c:catAx>
        <c:axId val="149632512"/>
        <c:scaling>
          <c:orientation val="minMax"/>
        </c:scaling>
        <c:delete val="0"/>
        <c:axPos val="b"/>
        <c:numFmt formatCode="General" sourceLinked="0"/>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tx1">
                    <a:lumMod val="65000"/>
                    <a:lumOff val="35000"/>
                  </a:schemeClr>
                </a:solidFill>
                <a:latin typeface="+mn-lt"/>
                <a:ea typeface="+mn-ea"/>
                <a:cs typeface="+mn-cs"/>
              </a:defRPr>
            </a:pPr>
            <a:endParaRPr lang="en-US"/>
          </a:p>
        </c:txPr>
        <c:crossAx val="149634048"/>
        <c:crossesAt val="0"/>
        <c:auto val="1"/>
        <c:lblAlgn val="ctr"/>
        <c:lblOffset val="100"/>
        <c:noMultiLvlLbl val="0"/>
      </c:catAx>
      <c:valAx>
        <c:axId val="149634048"/>
        <c:scaling>
          <c:orientation val="minMax"/>
        </c:scaling>
        <c:delete val="0"/>
        <c:axPos val="l"/>
        <c:majorGridlines>
          <c:spPr>
            <a:ln w="9525" cap="flat" cmpd="sng" algn="ctr">
              <a:noFill/>
              <a:round/>
            </a:ln>
            <a:effectLst/>
          </c:spPr>
        </c:majorGridlines>
        <c:minorGridlines>
          <c:spPr>
            <a:ln w="9525" cap="flat" cmpd="sng" algn="ctr">
              <a:noFill/>
              <a:round/>
            </a:ln>
            <a:effectLst/>
          </c:spPr>
        </c:minorGridlines>
        <c:numFmt formatCode="&quot;$&quot;#,##0_);[Red]\(&quot;$&quot;#,##0\)" sourceLinked="1"/>
        <c:majorTickMark val="out"/>
        <c:minorTickMark val="none"/>
        <c:tickLblPos val="none"/>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4963251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2001</c:v>
                </c:pt>
              </c:strCache>
            </c:strRef>
          </c:tx>
          <c:spPr>
            <a:solidFill>
              <a:schemeClr val="accent1">
                <a:lumMod val="50000"/>
              </a:schemeClr>
            </a:solidFill>
            <a:ln>
              <a:noFill/>
            </a:ln>
            <a:effectLst/>
          </c:spPr>
          <c:invertIfNegative val="0"/>
          <c:dLbls>
            <c:dLbl>
              <c:idx val="0"/>
              <c:layout>
                <c:manualLayout>
                  <c:x val="-7.2463768115942412E-3"/>
                  <c:y val="-2.3349139965684225E-2"/>
                </c:manualLayout>
              </c:layout>
              <c:showLegendKey val="0"/>
              <c:showVal val="1"/>
              <c:showCatName val="0"/>
              <c:showSerName val="0"/>
              <c:showPercent val="0"/>
              <c:showBubbleSize val="0"/>
              <c:extLst>
                <c:ext xmlns:c15="http://schemas.microsoft.com/office/drawing/2012/chart" uri="{CE6537A1-D6FC-4f65-9D91-7224C49458BB}"/>
              </c:extLst>
            </c:dLbl>
            <c:dLbl>
              <c:idx val="1"/>
              <c:spPr>
                <a:noFill/>
                <a:ln>
                  <a:noFill/>
                </a:ln>
                <a:effectLst/>
              </c:spPr>
              <c:txPr>
                <a:bodyPr rot="0" spcFirstLastPara="1" vertOverflow="ellipsis" vert="horz" wrap="square" lIns="38100" tIns="19050" rIns="38100" bIns="19050" anchor="ctr" anchorCtr="1">
                  <a:no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Sheet1!$A$2:$A$3</c:f>
              <c:strCache>
                <c:ptCount val="2"/>
                <c:pt idx="0">
                  <c:v>50 or Fewer Employees</c:v>
                </c:pt>
                <c:pt idx="1">
                  <c:v>51 or More Employees</c:v>
                </c:pt>
              </c:strCache>
            </c:strRef>
          </c:cat>
          <c:val>
            <c:numRef>
              <c:f>Sheet1!$B$2:$B$3</c:f>
              <c:numCache>
                <c:formatCode>"$"#,##0_);[Red]\("$"#,##0\)</c:formatCode>
                <c:ptCount val="2"/>
                <c:pt idx="0">
                  <c:v>40</c:v>
                </c:pt>
                <c:pt idx="1">
                  <c:v>48</c:v>
                </c:pt>
              </c:numCache>
            </c:numRef>
          </c:val>
        </c:ser>
        <c:ser>
          <c:idx val="1"/>
          <c:order val="1"/>
          <c:tx>
            <c:strRef>
              <c:f>Sheet1!$C$1</c:f>
              <c:strCache>
                <c:ptCount val="1"/>
                <c:pt idx="0">
                  <c:v>2003</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0"/>
              </c:ext>
            </c:extLst>
          </c:dLbls>
          <c:cat>
            <c:strRef>
              <c:f>Sheet1!$A$2:$A$3</c:f>
              <c:strCache>
                <c:ptCount val="2"/>
                <c:pt idx="0">
                  <c:v>50 or Fewer Employees</c:v>
                </c:pt>
                <c:pt idx="1">
                  <c:v>51 or More Employees</c:v>
                </c:pt>
              </c:strCache>
            </c:strRef>
          </c:cat>
          <c:val>
            <c:numRef>
              <c:f>Sheet1!$C$2:$C$3</c:f>
              <c:numCache>
                <c:formatCode>"$"#,##0_);[Red]\("$"#,##0\)</c:formatCode>
                <c:ptCount val="2"/>
                <c:pt idx="0">
                  <c:v>60</c:v>
                </c:pt>
                <c:pt idx="1">
                  <c:v>61</c:v>
                </c:pt>
              </c:numCache>
            </c:numRef>
          </c:val>
        </c:ser>
        <c:ser>
          <c:idx val="2"/>
          <c:order val="2"/>
          <c:tx>
            <c:strRef>
              <c:f>Sheet1!$D$1</c:f>
              <c:strCache>
                <c:ptCount val="1"/>
                <c:pt idx="0">
                  <c:v>2005</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Sheet1!$A$2:$A$3</c:f>
              <c:strCache>
                <c:ptCount val="2"/>
                <c:pt idx="0">
                  <c:v>50 or Fewer Employees</c:v>
                </c:pt>
                <c:pt idx="1">
                  <c:v>51 or More Employees</c:v>
                </c:pt>
              </c:strCache>
            </c:strRef>
          </c:cat>
          <c:val>
            <c:numRef>
              <c:f>Sheet1!$D$2:$D$3</c:f>
              <c:numCache>
                <c:formatCode>"$"#,##0_);[Red]\("$"#,##0\)</c:formatCode>
                <c:ptCount val="2"/>
                <c:pt idx="0">
                  <c:v>78</c:v>
                </c:pt>
                <c:pt idx="1">
                  <c:v>88</c:v>
                </c:pt>
              </c:numCache>
            </c:numRef>
          </c:val>
        </c:ser>
        <c:ser>
          <c:idx val="3"/>
          <c:order val="3"/>
          <c:tx>
            <c:strRef>
              <c:f>Sheet1!$E$1</c:f>
              <c:strCache>
                <c:ptCount val="1"/>
                <c:pt idx="0">
                  <c:v>2007</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Sheet1!$A$2:$A$3</c:f>
              <c:strCache>
                <c:ptCount val="2"/>
                <c:pt idx="0">
                  <c:v>50 or Fewer Employees</c:v>
                </c:pt>
                <c:pt idx="1">
                  <c:v>51 or More Employees</c:v>
                </c:pt>
              </c:strCache>
            </c:strRef>
          </c:cat>
          <c:val>
            <c:numRef>
              <c:f>Sheet1!$E$2:$E$3</c:f>
              <c:numCache>
                <c:formatCode>"$"#,##0_);[Red]\("$"#,##0\)</c:formatCode>
                <c:ptCount val="2"/>
                <c:pt idx="0">
                  <c:v>101</c:v>
                </c:pt>
                <c:pt idx="1">
                  <c:v>100</c:v>
                </c:pt>
              </c:numCache>
            </c:numRef>
          </c:val>
        </c:ser>
        <c:ser>
          <c:idx val="4"/>
          <c:order val="4"/>
          <c:tx>
            <c:strRef>
              <c:f>Sheet1!$F$1</c:f>
              <c:strCache>
                <c:ptCount val="1"/>
                <c:pt idx="0">
                  <c:v>2009</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Sheet1!$A$2:$A$3</c:f>
              <c:strCache>
                <c:ptCount val="2"/>
                <c:pt idx="0">
                  <c:v>50 or Fewer Employees</c:v>
                </c:pt>
                <c:pt idx="1">
                  <c:v>51 or More Employees</c:v>
                </c:pt>
              </c:strCache>
            </c:strRef>
          </c:cat>
          <c:val>
            <c:numRef>
              <c:f>Sheet1!$F$2:$F$3</c:f>
              <c:numCache>
                <c:formatCode>"$"#,##0_);[Red]\("$"#,##0\)</c:formatCode>
                <c:ptCount val="2"/>
                <c:pt idx="0">
                  <c:v>116</c:v>
                </c:pt>
                <c:pt idx="1">
                  <c:v>111</c:v>
                </c:pt>
              </c:numCache>
            </c:numRef>
          </c:val>
        </c:ser>
        <c:ser>
          <c:idx val="5"/>
          <c:order val="5"/>
          <c:tx>
            <c:strRef>
              <c:f>Sheet1!$G$1</c:f>
              <c:strCache>
                <c:ptCount val="1"/>
                <c:pt idx="0">
                  <c:v>2010</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Sheet1!$A$2:$A$3</c:f>
              <c:strCache>
                <c:ptCount val="2"/>
                <c:pt idx="0">
                  <c:v>50 or Fewer Employees</c:v>
                </c:pt>
                <c:pt idx="1">
                  <c:v>51 or More Employees</c:v>
                </c:pt>
              </c:strCache>
            </c:strRef>
          </c:cat>
          <c:val>
            <c:numRef>
              <c:f>Sheet1!$G$2:$G$3</c:f>
              <c:numCache>
                <c:formatCode>"$"#,##0_);[Red]\("$"#,##0\)</c:formatCode>
                <c:ptCount val="2"/>
                <c:pt idx="0">
                  <c:v>120</c:v>
                </c:pt>
                <c:pt idx="1">
                  <c:v>117</c:v>
                </c:pt>
              </c:numCache>
            </c:numRef>
          </c:val>
        </c:ser>
        <c:ser>
          <c:idx val="6"/>
          <c:order val="6"/>
          <c:tx>
            <c:strRef>
              <c:f>Sheet1!$H$1</c:f>
              <c:strCache>
                <c:ptCount val="1"/>
                <c:pt idx="0">
                  <c:v>2011</c:v>
                </c:pt>
              </c:strCache>
            </c:strRef>
          </c:tx>
          <c:spPr>
            <a:solidFill>
              <a:schemeClr val="accent1">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Sheet1!$A$2:$A$3</c:f>
              <c:strCache>
                <c:ptCount val="2"/>
                <c:pt idx="0">
                  <c:v>50 or Fewer Employees</c:v>
                </c:pt>
                <c:pt idx="1">
                  <c:v>51 or More Employees</c:v>
                </c:pt>
              </c:strCache>
            </c:strRef>
          </c:cat>
          <c:val>
            <c:numRef>
              <c:f>Sheet1!$H$2:$H$3</c:f>
              <c:numCache>
                <c:formatCode>"$"#,##0_);[Red]\("$"#,##0\)</c:formatCode>
                <c:ptCount val="2"/>
                <c:pt idx="0">
                  <c:v>120</c:v>
                </c:pt>
                <c:pt idx="1">
                  <c:v>115</c:v>
                </c:pt>
              </c:numCache>
            </c:numRef>
          </c:val>
        </c:ser>
        <c:ser>
          <c:idx val="7"/>
          <c:order val="7"/>
          <c:tx>
            <c:strRef>
              <c:f>Sheet1!$I$1</c:f>
              <c:strCache>
                <c:ptCount val="1"/>
                <c:pt idx="0">
                  <c:v>2014</c:v>
                </c:pt>
              </c:strCache>
            </c:strRef>
          </c:tx>
          <c:spPr>
            <a:solidFill>
              <a:schemeClr val="accent2">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Sheet1!$A$2:$A$3</c:f>
              <c:strCache>
                <c:ptCount val="2"/>
                <c:pt idx="0">
                  <c:v>50 or Fewer Employees</c:v>
                </c:pt>
                <c:pt idx="1">
                  <c:v>51 or More Employees</c:v>
                </c:pt>
              </c:strCache>
            </c:strRef>
          </c:cat>
          <c:val>
            <c:numRef>
              <c:f>Sheet1!$I$2:$I$3</c:f>
              <c:numCache>
                <c:formatCode>"$"#,##0_);[Red]\("$"#,##0\)</c:formatCode>
                <c:ptCount val="2"/>
                <c:pt idx="0">
                  <c:v>155</c:v>
                </c:pt>
                <c:pt idx="1">
                  <c:v>146</c:v>
                </c:pt>
              </c:numCache>
            </c:numRef>
          </c:val>
        </c:ser>
        <c:dLbls>
          <c:showLegendKey val="0"/>
          <c:showVal val="0"/>
          <c:showCatName val="0"/>
          <c:showSerName val="0"/>
          <c:showPercent val="0"/>
          <c:showBubbleSize val="0"/>
        </c:dLbls>
        <c:gapWidth val="199"/>
        <c:axId val="150075264"/>
        <c:axId val="150076800"/>
        <c:extLst/>
      </c:barChart>
      <c:catAx>
        <c:axId val="150075264"/>
        <c:scaling>
          <c:orientation val="minMax"/>
        </c:scaling>
        <c:delete val="0"/>
        <c:axPos val="b"/>
        <c:numFmt formatCode="General" sourceLinked="0"/>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tx1">
                    <a:lumMod val="65000"/>
                    <a:lumOff val="35000"/>
                  </a:schemeClr>
                </a:solidFill>
                <a:latin typeface="+mn-lt"/>
                <a:ea typeface="+mn-ea"/>
                <a:cs typeface="+mn-cs"/>
              </a:defRPr>
            </a:pPr>
            <a:endParaRPr lang="en-US"/>
          </a:p>
        </c:txPr>
        <c:crossAx val="150076800"/>
        <c:crossesAt val="0"/>
        <c:auto val="1"/>
        <c:lblAlgn val="ctr"/>
        <c:lblOffset val="100"/>
        <c:noMultiLvlLbl val="0"/>
      </c:catAx>
      <c:valAx>
        <c:axId val="150076800"/>
        <c:scaling>
          <c:orientation val="minMax"/>
        </c:scaling>
        <c:delete val="0"/>
        <c:axPos val="l"/>
        <c:majorGridlines>
          <c:spPr>
            <a:ln w="9525" cap="flat" cmpd="sng" algn="ctr">
              <a:noFill/>
              <a:round/>
            </a:ln>
            <a:effectLst/>
          </c:spPr>
        </c:majorGridlines>
        <c:minorGridlines>
          <c:spPr>
            <a:ln w="9525" cap="flat" cmpd="sng" algn="ctr">
              <a:noFill/>
              <a:round/>
            </a:ln>
            <a:effectLst/>
          </c:spPr>
        </c:minorGridlines>
        <c:numFmt formatCode="&quot;$&quot;#,##0_);[Red]\(&quot;$&quot;#,##0\)" sourceLinked="1"/>
        <c:majorTickMark val="out"/>
        <c:minorTickMark val="none"/>
        <c:tickLblPos val="none"/>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0075264"/>
        <c:crosses val="autoZero"/>
        <c:crossBetween val="between"/>
      </c:valAx>
      <c:spPr>
        <a:noFill/>
        <a:ln>
          <a:noFill/>
        </a:ln>
        <a:effectLst/>
      </c:spPr>
    </c:plotArea>
    <c:legend>
      <c:legendPos val="t"/>
      <c:layout>
        <c:manualLayout>
          <c:xMode val="edge"/>
          <c:yMode val="edge"/>
          <c:x val="3.3134961390695744E-2"/>
          <c:y val="3.5023709948526181E-2"/>
          <c:w val="0.43372998212179997"/>
          <c:h val="5.972691618072444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2007</c:v>
                </c:pt>
              </c:strCache>
            </c:strRef>
          </c:tx>
          <c:spPr>
            <a:solidFill>
              <a:schemeClr val="accent1">
                <a:lumMod val="5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All Employers</c:v>
                </c:pt>
                <c:pt idx="1">
                  <c:v>Small Employers*1</c:v>
                </c:pt>
                <c:pt idx="2">
                  <c:v>11-50 Employees*2</c:v>
                </c:pt>
                <c:pt idx="3">
                  <c:v>51+ Employees*3</c:v>
                </c:pt>
              </c:strCache>
            </c:strRef>
          </c:cat>
          <c:val>
            <c:numRef>
              <c:f>Sheet1!$B$2:$B$5</c:f>
              <c:numCache>
                <c:formatCode>0%</c:formatCode>
                <c:ptCount val="4"/>
                <c:pt idx="0">
                  <c:v>0.72</c:v>
                </c:pt>
                <c:pt idx="1">
                  <c:v>0.67</c:v>
                </c:pt>
                <c:pt idx="2">
                  <c:v>0.88</c:v>
                </c:pt>
                <c:pt idx="3">
                  <c:v>0.99</c:v>
                </c:pt>
              </c:numCache>
            </c:numRef>
          </c:val>
        </c:ser>
        <c:ser>
          <c:idx val="1"/>
          <c:order val="1"/>
          <c:tx>
            <c:strRef>
              <c:f>Sheet1!$C$1</c:f>
              <c:strCache>
                <c:ptCount val="1"/>
                <c:pt idx="0">
                  <c:v>2009</c:v>
                </c:pt>
              </c:strCache>
            </c:strRef>
          </c:tx>
          <c:spPr>
            <a:solidFill>
              <a:schemeClr val="accent6">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All Employers</c:v>
                </c:pt>
                <c:pt idx="1">
                  <c:v>Small Employers*1</c:v>
                </c:pt>
                <c:pt idx="2">
                  <c:v>11-50 Employees*2</c:v>
                </c:pt>
                <c:pt idx="3">
                  <c:v>51+ Employees*3</c:v>
                </c:pt>
              </c:strCache>
            </c:strRef>
          </c:cat>
          <c:val>
            <c:numRef>
              <c:f>Sheet1!$C$2:$C$5</c:f>
              <c:numCache>
                <c:formatCode>0%</c:formatCode>
                <c:ptCount val="4"/>
                <c:pt idx="0">
                  <c:v>0.76</c:v>
                </c:pt>
                <c:pt idx="1">
                  <c:v>0.67</c:v>
                </c:pt>
                <c:pt idx="2">
                  <c:v>0.92</c:v>
                </c:pt>
                <c:pt idx="3">
                  <c:v>0.98</c:v>
                </c:pt>
              </c:numCache>
            </c:numRef>
          </c:val>
        </c:ser>
        <c:ser>
          <c:idx val="2"/>
          <c:order val="2"/>
          <c:tx>
            <c:strRef>
              <c:f>Sheet1!$D$1</c:f>
              <c:strCache>
                <c:ptCount val="1"/>
                <c:pt idx="0">
                  <c:v>2010</c:v>
                </c:pt>
              </c:strCache>
            </c:strRef>
          </c:tx>
          <c:spPr>
            <a:solidFill>
              <a:schemeClr val="accent1">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All Employers</c:v>
                </c:pt>
                <c:pt idx="1">
                  <c:v>Small Employers*1</c:v>
                </c:pt>
                <c:pt idx="2">
                  <c:v>11-50 Employees*2</c:v>
                </c:pt>
                <c:pt idx="3">
                  <c:v>51+ Employees*3</c:v>
                </c:pt>
              </c:strCache>
            </c:strRef>
          </c:cat>
          <c:val>
            <c:numRef>
              <c:f>Sheet1!$D$2:$D$5</c:f>
              <c:numCache>
                <c:formatCode>0%</c:formatCode>
                <c:ptCount val="4"/>
                <c:pt idx="0">
                  <c:v>0.77</c:v>
                </c:pt>
                <c:pt idx="1">
                  <c:v>0.69</c:v>
                </c:pt>
                <c:pt idx="2">
                  <c:v>0.89</c:v>
                </c:pt>
                <c:pt idx="3">
                  <c:v>0.97</c:v>
                </c:pt>
              </c:numCache>
            </c:numRef>
          </c:val>
        </c:ser>
        <c:ser>
          <c:idx val="3"/>
          <c:order val="3"/>
          <c:tx>
            <c:strRef>
              <c:f>Sheet1!$E$1</c:f>
              <c:strCache>
                <c:ptCount val="1"/>
                <c:pt idx="0">
                  <c:v>2011</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All Employers</c:v>
                </c:pt>
                <c:pt idx="1">
                  <c:v>Small Employers*1</c:v>
                </c:pt>
                <c:pt idx="2">
                  <c:v>11-50 Employees*2</c:v>
                </c:pt>
                <c:pt idx="3">
                  <c:v>51+ Employees*3</c:v>
                </c:pt>
              </c:strCache>
            </c:strRef>
          </c:cat>
          <c:val>
            <c:numRef>
              <c:f>Sheet1!$E$2:$E$5</c:f>
              <c:numCache>
                <c:formatCode>0%</c:formatCode>
                <c:ptCount val="4"/>
                <c:pt idx="0">
                  <c:v>0.76</c:v>
                </c:pt>
                <c:pt idx="1">
                  <c:v>0.68</c:v>
                </c:pt>
                <c:pt idx="2">
                  <c:v>0.91</c:v>
                </c:pt>
                <c:pt idx="3">
                  <c:v>0.99</c:v>
                </c:pt>
              </c:numCache>
            </c:numRef>
          </c:val>
        </c:ser>
        <c:ser>
          <c:idx val="4"/>
          <c:order val="4"/>
          <c:tx>
            <c:strRef>
              <c:f>Sheet1!$F$1</c:f>
              <c:strCache>
                <c:ptCount val="1"/>
                <c:pt idx="0">
                  <c:v>2014</c:v>
                </c:pt>
              </c:strCache>
            </c:strRef>
          </c:tx>
          <c:spPr>
            <a:solidFill>
              <a:schemeClr val="accent2">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All Employers</c:v>
                </c:pt>
                <c:pt idx="1">
                  <c:v>Small Employers*1</c:v>
                </c:pt>
                <c:pt idx="2">
                  <c:v>11-50 Employees*2</c:v>
                </c:pt>
                <c:pt idx="3">
                  <c:v>51+ Employees*3</c:v>
                </c:pt>
              </c:strCache>
            </c:strRef>
          </c:cat>
          <c:val>
            <c:numRef>
              <c:f>Sheet1!$F$2:$F$5</c:f>
              <c:numCache>
                <c:formatCode>0%</c:formatCode>
                <c:ptCount val="4"/>
                <c:pt idx="0">
                  <c:v>0.76</c:v>
                </c:pt>
                <c:pt idx="1">
                  <c:v>0.69</c:v>
                </c:pt>
                <c:pt idx="2">
                  <c:v>0.9</c:v>
                </c:pt>
                <c:pt idx="3">
                  <c:v>0.98</c:v>
                </c:pt>
              </c:numCache>
            </c:numRef>
          </c:val>
        </c:ser>
        <c:dLbls>
          <c:showLegendKey val="0"/>
          <c:showVal val="0"/>
          <c:showCatName val="0"/>
          <c:showSerName val="0"/>
          <c:showPercent val="0"/>
          <c:showBubbleSize val="0"/>
        </c:dLbls>
        <c:gapWidth val="199"/>
        <c:axId val="115780608"/>
        <c:axId val="115794688"/>
      </c:barChart>
      <c:catAx>
        <c:axId val="115780608"/>
        <c:scaling>
          <c:orientation val="minMax"/>
        </c:scaling>
        <c:delete val="0"/>
        <c:axPos val="b"/>
        <c:numFmt formatCode="General" sourceLinked="0"/>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tx1"/>
                </a:solidFill>
                <a:latin typeface="+mn-lt"/>
                <a:ea typeface="+mn-ea"/>
                <a:cs typeface="+mn-cs"/>
              </a:defRPr>
            </a:pPr>
            <a:endParaRPr lang="en-US"/>
          </a:p>
        </c:txPr>
        <c:crossAx val="115794688"/>
        <c:crossesAt val="0"/>
        <c:auto val="1"/>
        <c:lblAlgn val="ctr"/>
        <c:lblOffset val="100"/>
        <c:noMultiLvlLbl val="0"/>
      </c:catAx>
      <c:valAx>
        <c:axId val="115794688"/>
        <c:scaling>
          <c:orientation val="minMax"/>
          <c:max val="1"/>
        </c:scaling>
        <c:delete val="0"/>
        <c:axPos val="l"/>
        <c:majorGridlines>
          <c:spPr>
            <a:ln w="9525" cap="flat" cmpd="sng" algn="ctr">
              <a:noFill/>
              <a:round/>
            </a:ln>
            <a:effectLst/>
          </c:spPr>
        </c:majorGridlines>
        <c:minorGridlines>
          <c:spPr>
            <a:ln w="9525" cap="flat" cmpd="sng" algn="ctr">
              <a:noFill/>
              <a:round/>
            </a:ln>
            <a:effectLst/>
          </c:spPr>
        </c:minorGridlines>
        <c:numFmt formatCode="0%" sourceLinked="1"/>
        <c:majorTickMark val="out"/>
        <c:minorTickMark val="none"/>
        <c:tickLblPos val="none"/>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15780608"/>
        <c:crosses val="autoZero"/>
        <c:crossBetween val="between"/>
      </c:valAx>
      <c:spPr>
        <a:noFill/>
        <a:ln>
          <a:noFill/>
        </a:ln>
        <a:effectLst/>
      </c:spPr>
    </c:plotArea>
    <c:legend>
      <c:legendPos val="t"/>
      <c:layout>
        <c:manualLayout>
          <c:xMode val="edge"/>
          <c:yMode val="edge"/>
          <c:x val="3.1421602191030497E-2"/>
          <c:y val="0.10756668408659649"/>
          <c:w val="0.27108125071322609"/>
          <c:h val="5.972691618072444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5.1411331735707014E-2"/>
          <c:y val="2.1320798338350173E-2"/>
          <c:w val="0.76648797976339911"/>
          <c:h val="0.88030118552040759"/>
        </c:manualLayout>
      </c:layout>
      <c:barChart>
        <c:barDir val="col"/>
        <c:grouping val="stacked"/>
        <c:varyColors val="0"/>
        <c:ser>
          <c:idx val="0"/>
          <c:order val="0"/>
          <c:tx>
            <c:strRef>
              <c:f>Sheet1!$B$1</c:f>
              <c:strCache>
                <c:ptCount val="1"/>
                <c:pt idx="0">
                  <c:v>Employer Contribution</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cat>
            <c:numRef>
              <c:f>Sheet1!$A$2:$A$9</c:f>
              <c:numCache>
                <c:formatCode>General</c:formatCode>
                <c:ptCount val="8"/>
                <c:pt idx="0">
                  <c:v>2001</c:v>
                </c:pt>
                <c:pt idx="1">
                  <c:v>2003</c:v>
                </c:pt>
                <c:pt idx="2">
                  <c:v>2005</c:v>
                </c:pt>
                <c:pt idx="3">
                  <c:v>2007</c:v>
                </c:pt>
                <c:pt idx="4">
                  <c:v>2009</c:v>
                </c:pt>
                <c:pt idx="5">
                  <c:v>2010</c:v>
                </c:pt>
                <c:pt idx="6">
                  <c:v>2011</c:v>
                </c:pt>
                <c:pt idx="7">
                  <c:v>2014</c:v>
                </c:pt>
              </c:numCache>
            </c:numRef>
          </c:cat>
          <c:val>
            <c:numRef>
              <c:f>Sheet1!$B$2:$B$9</c:f>
              <c:numCache>
                <c:formatCode>"$"#,##0_);[Red]\("$"#,##0\)</c:formatCode>
                <c:ptCount val="8"/>
                <c:pt idx="0">
                  <c:v>211</c:v>
                </c:pt>
                <c:pt idx="1">
                  <c:v>250</c:v>
                </c:pt>
                <c:pt idx="2">
                  <c:v>285</c:v>
                </c:pt>
                <c:pt idx="3">
                  <c:v>311</c:v>
                </c:pt>
                <c:pt idx="4">
                  <c:v>326</c:v>
                </c:pt>
                <c:pt idx="5">
                  <c:v>359</c:v>
                </c:pt>
                <c:pt idx="6">
                  <c:v>381</c:v>
                </c:pt>
                <c:pt idx="7">
                  <c:v>390</c:v>
                </c:pt>
              </c:numCache>
            </c:numRef>
          </c:val>
        </c:ser>
        <c:ser>
          <c:idx val="1"/>
          <c:order val="1"/>
          <c:tx>
            <c:strRef>
              <c:f>Sheet1!$C$1</c:f>
              <c:strCache>
                <c:ptCount val="1"/>
                <c:pt idx="0">
                  <c:v>Employee Contribution</c:v>
                </c:pt>
              </c:strCache>
            </c:strRef>
          </c:tx>
          <c:spPr>
            <a:solidFill>
              <a:srgbClr val="ED7D31"/>
            </a:solidFill>
            <a:ln>
              <a:noFill/>
            </a:ln>
            <a:effectLst/>
          </c:spPr>
          <c:invertIfNegative val="1"/>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cat>
            <c:numRef>
              <c:f>Sheet1!$A$2:$A$9</c:f>
              <c:numCache>
                <c:formatCode>General</c:formatCode>
                <c:ptCount val="8"/>
                <c:pt idx="0">
                  <c:v>2001</c:v>
                </c:pt>
                <c:pt idx="1">
                  <c:v>2003</c:v>
                </c:pt>
                <c:pt idx="2">
                  <c:v>2005</c:v>
                </c:pt>
                <c:pt idx="3">
                  <c:v>2007</c:v>
                </c:pt>
                <c:pt idx="4">
                  <c:v>2009</c:v>
                </c:pt>
                <c:pt idx="5">
                  <c:v>2010</c:v>
                </c:pt>
                <c:pt idx="6">
                  <c:v>2011</c:v>
                </c:pt>
                <c:pt idx="7">
                  <c:v>2014</c:v>
                </c:pt>
              </c:numCache>
            </c:numRef>
          </c:cat>
          <c:val>
            <c:numRef>
              <c:f>Sheet1!$C$2:$C$9</c:f>
              <c:numCache>
                <c:formatCode>"$"#,##0_);[Red]\("$"#,##0\)</c:formatCode>
                <c:ptCount val="8"/>
                <c:pt idx="0">
                  <c:v>40</c:v>
                </c:pt>
                <c:pt idx="1">
                  <c:v>60</c:v>
                </c:pt>
                <c:pt idx="2">
                  <c:v>80</c:v>
                </c:pt>
                <c:pt idx="3">
                  <c:v>101</c:v>
                </c:pt>
                <c:pt idx="4">
                  <c:v>116</c:v>
                </c:pt>
                <c:pt idx="5">
                  <c:v>120</c:v>
                </c:pt>
                <c:pt idx="6">
                  <c:v>119</c:v>
                </c:pt>
                <c:pt idx="7">
                  <c:v>154</c:v>
                </c:pt>
              </c:numCache>
            </c:numRef>
          </c:val>
          <c:extLst>
            <c:ext xmlns:c14="http://schemas.microsoft.com/office/drawing/2007/8/2/chart" uri="{6F2FDCE9-48DA-4B69-8628-5D25D57E5C99}">
              <c14:invertSolidFillFmt>
                <c14:spPr xmlns:c14="http://schemas.microsoft.com/office/drawing/2007/8/2/chart">
                  <a:solidFill>
                    <a:srgbClr val="FFFFFF"/>
                  </a:solidFill>
                  <a:ln>
                    <a:noFill/>
                  </a:ln>
                  <a:effectLst/>
                </c14:spPr>
              </c14:invertSolidFillFmt>
            </c:ext>
          </c:extLst>
        </c:ser>
        <c:dLbls>
          <c:showLegendKey val="0"/>
          <c:showVal val="1"/>
          <c:showCatName val="0"/>
          <c:showSerName val="0"/>
          <c:showPercent val="0"/>
          <c:showBubbleSize val="0"/>
        </c:dLbls>
        <c:gapWidth val="79"/>
        <c:overlap val="100"/>
        <c:axId val="148331520"/>
        <c:axId val="148341504"/>
      </c:barChart>
      <c:catAx>
        <c:axId val="1483315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64" b="0" i="0" u="none" strike="noStrike" kern="1200" cap="all" spc="120" normalizeH="0" baseline="0">
                <a:solidFill>
                  <a:schemeClr val="tx1">
                    <a:lumMod val="65000"/>
                    <a:lumOff val="35000"/>
                  </a:schemeClr>
                </a:solidFill>
                <a:latin typeface="+mn-lt"/>
                <a:ea typeface="+mn-ea"/>
                <a:cs typeface="+mn-cs"/>
              </a:defRPr>
            </a:pPr>
            <a:endParaRPr lang="en-US"/>
          </a:p>
        </c:txPr>
        <c:crossAx val="148341504"/>
        <c:crosses val="autoZero"/>
        <c:auto val="1"/>
        <c:lblAlgn val="ctr"/>
        <c:lblOffset val="100"/>
        <c:noMultiLvlLbl val="0"/>
      </c:catAx>
      <c:valAx>
        <c:axId val="148341504"/>
        <c:scaling>
          <c:orientation val="minMax"/>
          <c:max val="600"/>
          <c:min val="0"/>
        </c:scaling>
        <c:delete val="0"/>
        <c:axPos val="l"/>
        <c:majorGridlines>
          <c:spPr>
            <a:ln w="9525" cap="flat" cmpd="sng" algn="ctr">
              <a:noFill/>
              <a:round/>
            </a:ln>
            <a:effectLst/>
          </c:spPr>
        </c:majorGridlines>
        <c:numFmt formatCode="&quot;$&quot;#,##0_);[Red]\(&quot;$&quot;#,##0\)" sourceLinked="1"/>
        <c:majorTickMark val="out"/>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48331520"/>
        <c:crosses val="autoZero"/>
        <c:crossBetween val="between"/>
        <c:majorUnit val="100"/>
      </c:valAx>
      <c:spPr>
        <a:noFill/>
        <a:ln>
          <a:noFill/>
        </a:ln>
        <a:effectLst/>
      </c:spPr>
    </c:plotArea>
    <c:legend>
      <c:legendPos val="r"/>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userShapes r:id="rId2"/>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MA</c:v>
                </c:pt>
              </c:strCache>
            </c:strRef>
          </c:tx>
          <c:spPr>
            <a:solidFill>
              <a:schemeClr val="accent1">
                <a:lumMod val="5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cat>
            <c:numRef>
              <c:f>Sheet1!$A$2:$A$4</c:f>
              <c:numCache>
                <c:formatCode>General</c:formatCode>
                <c:ptCount val="3"/>
                <c:pt idx="0">
                  <c:v>2005</c:v>
                </c:pt>
                <c:pt idx="1">
                  <c:v>2011</c:v>
                </c:pt>
                <c:pt idx="2">
                  <c:v>2014</c:v>
                </c:pt>
              </c:numCache>
            </c:numRef>
          </c:cat>
          <c:val>
            <c:numRef>
              <c:f>Sheet1!$B$2:$B$4</c:f>
              <c:numCache>
                <c:formatCode>"$"#,##0</c:formatCode>
                <c:ptCount val="3"/>
                <c:pt idx="0">
                  <c:v>977</c:v>
                </c:pt>
                <c:pt idx="1">
                  <c:v>1384</c:v>
                </c:pt>
                <c:pt idx="2">
                  <c:v>1482</c:v>
                </c:pt>
              </c:numCache>
            </c:numRef>
          </c:val>
        </c:ser>
        <c:ser>
          <c:idx val="1"/>
          <c:order val="1"/>
          <c:tx>
            <c:strRef>
              <c:f>Sheet1!$C$1</c:f>
              <c:strCache>
                <c:ptCount val="1"/>
                <c:pt idx="0">
                  <c:v>US</c:v>
                </c:pt>
              </c:strCache>
            </c:strRef>
          </c:tx>
          <c:spPr>
            <a:solidFill>
              <a:schemeClr val="accent6">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cat>
            <c:numRef>
              <c:f>Sheet1!$A$2:$A$4</c:f>
              <c:numCache>
                <c:formatCode>General</c:formatCode>
                <c:ptCount val="3"/>
                <c:pt idx="0">
                  <c:v>2005</c:v>
                </c:pt>
                <c:pt idx="1">
                  <c:v>2011</c:v>
                </c:pt>
                <c:pt idx="2">
                  <c:v>2014</c:v>
                </c:pt>
              </c:numCache>
            </c:numRef>
          </c:cat>
          <c:val>
            <c:numRef>
              <c:f>Sheet1!$C$2:$C$4</c:f>
              <c:numCache>
                <c:formatCode>"$"#,##0</c:formatCode>
                <c:ptCount val="3"/>
                <c:pt idx="0">
                  <c:v>907</c:v>
                </c:pt>
                <c:pt idx="1">
                  <c:v>1256</c:v>
                </c:pt>
                <c:pt idx="2">
                  <c:v>1403</c:v>
                </c:pt>
              </c:numCache>
            </c:numRef>
          </c:val>
        </c:ser>
        <c:dLbls>
          <c:showLegendKey val="0"/>
          <c:showVal val="0"/>
          <c:showCatName val="0"/>
          <c:showSerName val="0"/>
          <c:showPercent val="0"/>
          <c:showBubbleSize val="0"/>
        </c:dLbls>
        <c:gapWidth val="199"/>
        <c:axId val="148283776"/>
        <c:axId val="148285312"/>
      </c:barChart>
      <c:catAx>
        <c:axId val="148283776"/>
        <c:scaling>
          <c:orientation val="minMax"/>
        </c:scaling>
        <c:delete val="0"/>
        <c:axPos val="b"/>
        <c:numFmt formatCode="General" sourceLinked="0"/>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tx1">
                    <a:lumMod val="65000"/>
                    <a:lumOff val="35000"/>
                  </a:schemeClr>
                </a:solidFill>
                <a:latin typeface="+mn-lt"/>
                <a:ea typeface="+mn-ea"/>
                <a:cs typeface="+mn-cs"/>
              </a:defRPr>
            </a:pPr>
            <a:endParaRPr lang="en-US"/>
          </a:p>
        </c:txPr>
        <c:crossAx val="148285312"/>
        <c:crossesAt val="0"/>
        <c:auto val="1"/>
        <c:lblAlgn val="ctr"/>
        <c:lblOffset val="100"/>
        <c:noMultiLvlLbl val="0"/>
      </c:catAx>
      <c:valAx>
        <c:axId val="148285312"/>
        <c:scaling>
          <c:orientation val="minMax"/>
          <c:max val="1600"/>
        </c:scaling>
        <c:delete val="0"/>
        <c:axPos val="l"/>
        <c:majorGridlines>
          <c:spPr>
            <a:ln w="9525" cap="flat" cmpd="sng" algn="ctr">
              <a:noFill/>
              <a:round/>
            </a:ln>
            <a:effectLst/>
          </c:spPr>
        </c:majorGridlines>
        <c:minorGridlines>
          <c:spPr>
            <a:ln w="9525" cap="flat" cmpd="sng" algn="ctr">
              <a:noFill/>
              <a:round/>
            </a:ln>
            <a:effectLst/>
          </c:spPr>
        </c:minorGridlines>
        <c:numFmt formatCode="&quot;$&quot;#,##0" sourceLinked="1"/>
        <c:majorTickMark val="out"/>
        <c:minorTickMark val="none"/>
        <c:tickLblPos val="none"/>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48283776"/>
        <c:crosses val="autoZero"/>
        <c:crossBetween val="between"/>
      </c:valAx>
      <c:spPr>
        <a:noFill/>
        <a:ln>
          <a:noFill/>
        </a:ln>
        <a:effectLst/>
      </c:spPr>
    </c:plotArea>
    <c:legend>
      <c:legendPos val="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Column2</c:v>
                </c:pt>
              </c:strCache>
            </c:strRef>
          </c:tx>
          <c:spPr>
            <a:solidFill>
              <a:schemeClr val="accent1">
                <a:lumMod val="5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f>Sheet1!$A$2:$A$9</c:f>
              <c:numCache>
                <c:formatCode>General</c:formatCode>
                <c:ptCount val="8"/>
                <c:pt idx="0">
                  <c:v>2001</c:v>
                </c:pt>
                <c:pt idx="1">
                  <c:v>2003</c:v>
                </c:pt>
                <c:pt idx="2">
                  <c:v>2005</c:v>
                </c:pt>
                <c:pt idx="3">
                  <c:v>2007</c:v>
                </c:pt>
                <c:pt idx="4">
                  <c:v>2009</c:v>
                </c:pt>
                <c:pt idx="5">
                  <c:v>2010</c:v>
                </c:pt>
                <c:pt idx="6">
                  <c:v>2011</c:v>
                </c:pt>
                <c:pt idx="7">
                  <c:v>2014</c:v>
                </c:pt>
              </c:numCache>
            </c:numRef>
          </c:cat>
          <c:val>
            <c:numRef>
              <c:f>Sheet1!$B$2:$B$9</c:f>
              <c:numCache>
                <c:formatCode>"$"#,##0_);[Red]\("$"#,##0\)</c:formatCode>
                <c:ptCount val="8"/>
                <c:pt idx="0">
                  <c:v>650</c:v>
                </c:pt>
                <c:pt idx="1">
                  <c:v>819</c:v>
                </c:pt>
                <c:pt idx="2">
                  <c:v>950</c:v>
                </c:pt>
                <c:pt idx="3">
                  <c:v>1080</c:v>
                </c:pt>
                <c:pt idx="4">
                  <c:v>1189</c:v>
                </c:pt>
                <c:pt idx="5">
                  <c:v>1262</c:v>
                </c:pt>
                <c:pt idx="6">
                  <c:v>1371</c:v>
                </c:pt>
                <c:pt idx="7">
                  <c:v>1479</c:v>
                </c:pt>
              </c:numCache>
            </c:numRef>
          </c:val>
        </c:ser>
        <c:dLbls>
          <c:showLegendKey val="0"/>
          <c:showVal val="0"/>
          <c:showCatName val="0"/>
          <c:showSerName val="0"/>
          <c:showPercent val="0"/>
          <c:showBubbleSize val="0"/>
        </c:dLbls>
        <c:gapWidth val="199"/>
        <c:axId val="150143360"/>
        <c:axId val="150144896"/>
        <c:extLst>
          <c:ext xmlns:c15="http://schemas.microsoft.com/office/drawing/2012/chart" uri="{02D57815-91ED-43cb-92C2-25804820EDAC}">
            <c15:filteredBarSeries>
              <c15:ser>
                <c:idx val="1"/>
                <c:order val="1"/>
                <c:tx>
                  <c:strRef>
                    <c:extLst>
                      <c:ext uri="{02D57815-91ED-43cb-92C2-25804820EDAC}">
                        <c15:formulaRef>
                          <c15:sqref>Sheet1!#REF!</c15:sqref>
                        </c15:formulaRef>
                      </c:ext>
                    </c:extLst>
                    <c:strCache>
                      <c:ptCount val="1"/>
                      <c:pt idx="0">
                        <c:v>#REF!</c:v>
                      </c:pt>
                    </c:strCache>
                  </c:strRef>
                </c:tx>
                <c:spPr>
                  <a:solidFill>
                    <a:schemeClr val="accent6">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uri="{CE6537A1-D6FC-4f65-9D91-7224C49458BB}">
                      <c15:showLeaderLines val="1"/>
                      <c15:leaderLines>
                        <c:spPr>
                          <a:ln w="9525">
                            <a:solidFill>
                              <a:schemeClr val="tx1">
                                <a:lumMod val="35000"/>
                                <a:lumOff val="65000"/>
                              </a:schemeClr>
                            </a:solidFill>
                          </a:ln>
                          <a:effectLst/>
                        </c:spPr>
                      </c15:leaderLines>
                    </c:ext>
                  </c:extLst>
                </c:dLbls>
                <c:cat>
                  <c:numRef>
                    <c:extLst>
                      <c:ext uri="{02D57815-91ED-43cb-92C2-25804820EDAC}">
                        <c15:formulaRef>
                          <c15:sqref>Sheet1!$A$2:$A$9</c15:sqref>
                        </c15:formulaRef>
                      </c:ext>
                    </c:extLst>
                    <c:numCache>
                      <c:formatCode>General</c:formatCode>
                      <c:ptCount val="8"/>
                      <c:pt idx="0">
                        <c:v>2001</c:v>
                      </c:pt>
                      <c:pt idx="1">
                        <c:v>2003</c:v>
                      </c:pt>
                      <c:pt idx="2">
                        <c:v>2005</c:v>
                      </c:pt>
                      <c:pt idx="3">
                        <c:v>2007</c:v>
                      </c:pt>
                      <c:pt idx="4">
                        <c:v>2009</c:v>
                      </c:pt>
                      <c:pt idx="5">
                        <c:v>2010</c:v>
                      </c:pt>
                      <c:pt idx="6">
                        <c:v>2011</c:v>
                      </c:pt>
                      <c:pt idx="7">
                        <c:v>2014</c:v>
                      </c:pt>
                    </c:numCache>
                  </c:numRef>
                </c:cat>
                <c:val>
                  <c:numRef>
                    <c:extLst>
                      <c:ext uri="{02D57815-91ED-43cb-92C2-25804820EDAC}">
                        <c15:formulaRef>
                          <c15:sqref>Sheet1!#REF!</c15:sqref>
                        </c15:formulaRef>
                      </c:ext>
                    </c:extLst>
                    <c:numCache>
                      <c:formatCode>General</c:formatCode>
                      <c:ptCount val="1"/>
                      <c:pt idx="0">
                        <c:v>1</c:v>
                      </c:pt>
                    </c:numCache>
                  </c:numRef>
                </c:val>
              </c15:ser>
            </c15:filteredBarSeries>
          </c:ext>
        </c:extLst>
      </c:barChart>
      <c:catAx>
        <c:axId val="150143360"/>
        <c:scaling>
          <c:orientation val="minMax"/>
        </c:scaling>
        <c:delete val="0"/>
        <c:axPos val="b"/>
        <c:numFmt formatCode="General" sourceLinked="0"/>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tx1">
                    <a:lumMod val="65000"/>
                    <a:lumOff val="35000"/>
                  </a:schemeClr>
                </a:solidFill>
                <a:latin typeface="+mn-lt"/>
                <a:ea typeface="+mn-ea"/>
                <a:cs typeface="+mn-cs"/>
              </a:defRPr>
            </a:pPr>
            <a:endParaRPr lang="en-US"/>
          </a:p>
        </c:txPr>
        <c:crossAx val="150144896"/>
        <c:crossesAt val="0"/>
        <c:auto val="1"/>
        <c:lblAlgn val="ctr"/>
        <c:lblOffset val="100"/>
        <c:noMultiLvlLbl val="0"/>
      </c:catAx>
      <c:valAx>
        <c:axId val="150144896"/>
        <c:scaling>
          <c:orientation val="minMax"/>
        </c:scaling>
        <c:delete val="0"/>
        <c:axPos val="l"/>
        <c:majorGridlines>
          <c:spPr>
            <a:ln w="9525" cap="flat" cmpd="sng" algn="ctr">
              <a:noFill/>
              <a:round/>
            </a:ln>
            <a:effectLst/>
          </c:spPr>
        </c:majorGridlines>
        <c:minorGridlines>
          <c:spPr>
            <a:ln w="9525" cap="flat" cmpd="sng" algn="ctr">
              <a:noFill/>
              <a:round/>
            </a:ln>
            <a:effectLst/>
          </c:spPr>
        </c:minorGridlines>
        <c:numFmt formatCode="&quot;$&quot;#,##0_);[Red]\(&quot;$&quot;#,##0\)" sourceLinked="1"/>
        <c:majorTickMark val="out"/>
        <c:minorTickMark val="none"/>
        <c:tickLblPos val="none"/>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014336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1"/>
          <c:order val="0"/>
          <c:tx>
            <c:strRef>
              <c:f>Sheet1!$B$1</c:f>
              <c:strCache>
                <c:ptCount val="1"/>
                <c:pt idx="0">
                  <c:v>50 or Fewer Employees</c:v>
                </c:pt>
              </c:strCache>
            </c:strRef>
          </c:tx>
          <c:spPr>
            <a:solidFill>
              <a:schemeClr val="accent1">
                <a:lumMod val="50000"/>
              </a:schemeClr>
            </a:solidFill>
            <a:ln>
              <a:noFill/>
            </a:ln>
            <a:effectLst/>
          </c:spPr>
          <c:invertIfNegative val="0"/>
          <c:dLbls>
            <c:dLbl>
              <c:idx val="0"/>
              <c:layout>
                <c:manualLayout>
                  <c:x val="-7.2463768115942412E-3"/>
                  <c:y val="-2.3349139965684225E-2"/>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4.8309178743961576E-3"/>
                  <c:y val="-8.7559274871315436E-3"/>
                </c:manualLayout>
              </c:layout>
              <c:spPr>
                <a:noFill/>
                <a:ln>
                  <a:noFill/>
                </a:ln>
                <a:effectLst/>
              </c:spPr>
              <c:txPr>
                <a:bodyPr rot="0" spcFirstLastPara="1" vertOverflow="ellipsis" vert="horz" wrap="square" lIns="38100" tIns="19050" rIns="38100" bIns="19050" anchor="ctr" anchorCtr="1">
                  <a:no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3.6545893719806766E-2"/>
                      <c:h val="8.0583719306567311E-2"/>
                    </c:manualLayout>
                  </c15:layout>
                </c:ext>
              </c:extLst>
            </c:dLbl>
            <c:dLbl>
              <c:idx val="2"/>
              <c:layout>
                <c:manualLayout>
                  <c:x val="-2.4154589371980567E-3"/>
                  <c:y val="-1.3133891230697369E-2"/>
                </c:manualLayout>
              </c:layout>
              <c:spPr>
                <a:noFill/>
                <a:ln>
                  <a:noFill/>
                </a:ln>
                <a:effectLst/>
              </c:spPr>
              <c:txPr>
                <a:bodyPr rot="0" spcFirstLastPara="1" vertOverflow="ellipsis" vert="horz" wrap="square" lIns="38100" tIns="19050" rIns="38100" bIns="19050" anchor="ctr" anchorCtr="1">
                  <a:no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3.6545893719806766E-2"/>
                      <c:h val="6.5990506828014744E-2"/>
                    </c:manualLayout>
                  </c15:layout>
                </c:ext>
              </c:extLst>
            </c:dLbl>
            <c:dLbl>
              <c:idx val="3"/>
              <c:layout>
                <c:manualLayout>
                  <c:x val="-1.9323671497584679E-2"/>
                  <c:y val="-1.7511854974263087E-2"/>
                </c:manualLayout>
              </c:layout>
              <c:showLegendKey val="0"/>
              <c:showVal val="1"/>
              <c:showCatName val="0"/>
              <c:showSerName val="0"/>
              <c:showPercent val="0"/>
              <c:showBubbleSize val="0"/>
              <c:extLst>
                <c:ext xmlns:c15="http://schemas.microsoft.com/office/drawing/2012/chart" uri="{CE6537A1-D6FC-4f65-9D91-7224C49458BB}"/>
              </c:extLst>
            </c:dLbl>
            <c:dLbl>
              <c:idx val="4"/>
              <c:layout>
                <c:manualLayout>
                  <c:x val="-7.2463768115942377E-3"/>
                  <c:y val="-1.1674569982842067E-2"/>
                </c:manualLayout>
              </c:layout>
              <c:showLegendKey val="0"/>
              <c:showVal val="1"/>
              <c:showCatName val="0"/>
              <c:showSerName val="0"/>
              <c:showPercent val="0"/>
              <c:showBubbleSize val="0"/>
              <c:extLst>
                <c:ext xmlns:c15="http://schemas.microsoft.com/office/drawing/2012/chart" uri="{CE6537A1-D6FC-4f65-9D91-7224C49458BB}"/>
              </c:extLst>
            </c:dLbl>
            <c:dLbl>
              <c:idx val="5"/>
              <c:layout>
                <c:manualLayout>
                  <c:x val="-2.475845410628013E-2"/>
                  <c:y val="-1.0215363642171699E-2"/>
                </c:manualLayout>
              </c:layout>
              <c:spPr>
                <a:noFill/>
                <a:ln>
                  <a:noFill/>
                </a:ln>
                <a:effectLst/>
              </c:spPr>
              <c:txPr>
                <a:bodyPr rot="0" spcFirstLastPara="1" vertOverflow="ellipsis" vert="horz" wrap="square" lIns="38100" tIns="19050" rIns="38100" bIns="19050" anchor="ctr" anchorCtr="1">
                  <a:no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4.9830917874396134E-2"/>
                      <c:h val="6.8909149323725244E-2"/>
                    </c:manualLayout>
                  </c15:layout>
                </c:ext>
              </c:extLst>
            </c:dLbl>
            <c:dLbl>
              <c:idx val="6"/>
              <c:layout>
                <c:manualLayout>
                  <c:x val="-2.6570048309178841E-2"/>
                  <c:y val="-1.7511854974263087E-2"/>
                </c:manualLayout>
              </c:layout>
              <c:showLegendKey val="0"/>
              <c:showVal val="1"/>
              <c:showCatName val="0"/>
              <c:showSerName val="0"/>
              <c:showPercent val="0"/>
              <c:showBubbleSize val="0"/>
              <c:extLst>
                <c:ext xmlns:c15="http://schemas.microsoft.com/office/drawing/2012/chart" uri="{CE6537A1-D6FC-4f65-9D91-7224C49458BB}"/>
              </c:extLst>
            </c:dLbl>
            <c:dLbl>
              <c:idx val="7"/>
              <c:layout>
                <c:manualLayout>
                  <c:x val="-2.1739130434782792E-2"/>
                  <c:y val="-1.7511854974263091E-2"/>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0"/>
              </c:ext>
            </c:extLst>
          </c:dLbls>
          <c:cat>
            <c:numRef>
              <c:f>Sheet1!$A$2:$A$9</c:f>
              <c:numCache>
                <c:formatCode>General</c:formatCode>
                <c:ptCount val="8"/>
                <c:pt idx="0">
                  <c:v>2001</c:v>
                </c:pt>
                <c:pt idx="1">
                  <c:v>2003</c:v>
                </c:pt>
                <c:pt idx="2">
                  <c:v>2005</c:v>
                </c:pt>
                <c:pt idx="3">
                  <c:v>2007</c:v>
                </c:pt>
                <c:pt idx="4">
                  <c:v>2009</c:v>
                </c:pt>
                <c:pt idx="5">
                  <c:v>2010</c:v>
                </c:pt>
                <c:pt idx="6">
                  <c:v>2011</c:v>
                </c:pt>
                <c:pt idx="7">
                  <c:v>2014</c:v>
                </c:pt>
              </c:numCache>
            </c:numRef>
          </c:cat>
          <c:val>
            <c:numRef>
              <c:f>Sheet1!$B$2:$B$9</c:f>
              <c:numCache>
                <c:formatCode>"$"#,##0_);[Red]\("$"#,##0\)</c:formatCode>
                <c:ptCount val="8"/>
                <c:pt idx="0">
                  <c:v>650</c:v>
                </c:pt>
                <c:pt idx="1">
                  <c:v>819</c:v>
                </c:pt>
                <c:pt idx="2">
                  <c:v>950</c:v>
                </c:pt>
                <c:pt idx="3">
                  <c:v>1068</c:v>
                </c:pt>
                <c:pt idx="4">
                  <c:v>1194</c:v>
                </c:pt>
                <c:pt idx="5">
                  <c:v>1256</c:v>
                </c:pt>
                <c:pt idx="6">
                  <c:v>1371</c:v>
                </c:pt>
                <c:pt idx="7">
                  <c:v>1475</c:v>
                </c:pt>
              </c:numCache>
            </c:numRef>
          </c:val>
        </c:ser>
        <c:ser>
          <c:idx val="2"/>
          <c:order val="1"/>
          <c:tx>
            <c:strRef>
              <c:f>Sheet1!$C$1</c:f>
              <c:strCache>
                <c:ptCount val="1"/>
                <c:pt idx="0">
                  <c:v>51+ Employees</c:v>
                </c:pt>
              </c:strCache>
            </c:strRef>
          </c:tx>
          <c:spPr>
            <a:solidFill>
              <a:schemeClr val="accent3"/>
            </a:solidFill>
            <a:ln>
              <a:noFill/>
            </a:ln>
            <a:effectLst/>
          </c:spPr>
          <c:invertIfNegative val="0"/>
          <c:dLbls>
            <c:dLbl>
              <c:idx val="4"/>
              <c:layout>
                <c:manualLayout>
                  <c:x val="8.4541062801932847E-3"/>
                  <c:y val="2.9186424957105147E-3"/>
                </c:manualLayout>
              </c:layout>
              <c:dLblPos val="outEnd"/>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f>Sheet1!$A$2:$A$9</c:f>
              <c:numCache>
                <c:formatCode>General</c:formatCode>
                <c:ptCount val="8"/>
                <c:pt idx="0">
                  <c:v>2001</c:v>
                </c:pt>
                <c:pt idx="1">
                  <c:v>2003</c:v>
                </c:pt>
                <c:pt idx="2">
                  <c:v>2005</c:v>
                </c:pt>
                <c:pt idx="3">
                  <c:v>2007</c:v>
                </c:pt>
                <c:pt idx="4">
                  <c:v>2009</c:v>
                </c:pt>
                <c:pt idx="5">
                  <c:v>2010</c:v>
                </c:pt>
                <c:pt idx="6">
                  <c:v>2011</c:v>
                </c:pt>
                <c:pt idx="7">
                  <c:v>2014</c:v>
                </c:pt>
              </c:numCache>
            </c:numRef>
          </c:cat>
          <c:val>
            <c:numRef>
              <c:f>Sheet1!$C$2:$C$9</c:f>
              <c:numCache>
                <c:formatCode>"$"#,##0_);[Red]\("$"#,##0\)</c:formatCode>
                <c:ptCount val="8"/>
                <c:pt idx="0">
                  <c:v>633</c:v>
                </c:pt>
                <c:pt idx="1">
                  <c:v>823</c:v>
                </c:pt>
                <c:pt idx="2">
                  <c:v>958</c:v>
                </c:pt>
                <c:pt idx="3">
                  <c:v>1099</c:v>
                </c:pt>
                <c:pt idx="4">
                  <c:v>1159</c:v>
                </c:pt>
                <c:pt idx="5">
                  <c:v>1281</c:v>
                </c:pt>
                <c:pt idx="6">
                  <c:v>1381</c:v>
                </c:pt>
                <c:pt idx="7">
                  <c:v>1521</c:v>
                </c:pt>
              </c:numCache>
            </c:numRef>
          </c:val>
        </c:ser>
        <c:dLbls>
          <c:showLegendKey val="0"/>
          <c:showVal val="0"/>
          <c:showCatName val="0"/>
          <c:showSerName val="0"/>
          <c:showPercent val="0"/>
          <c:showBubbleSize val="0"/>
        </c:dLbls>
        <c:gapWidth val="199"/>
        <c:axId val="150198528"/>
        <c:axId val="150228992"/>
        <c:extLst>
          <c:ext xmlns:c15="http://schemas.microsoft.com/office/drawing/2012/chart" uri="{02D57815-91ED-43cb-92C2-25804820EDAC}">
            <c15:filteredBarSeries>
              <c15:ser>
                <c:idx val="0"/>
                <c:order val="0"/>
                <c:tx>
                  <c:strRef>
                    <c:extLst>
                      <c:ext uri="{02D57815-91ED-43cb-92C2-25804820EDAC}">
                        <c15:formulaRef>
                          <c15:sqref>Sheet1!$A$1</c15:sqref>
                        </c15:formulaRef>
                      </c:ext>
                    </c:extLst>
                    <c:strCache>
                      <c:ptCount val="1"/>
                      <c:pt idx="0">
                        <c:v> </c:v>
                      </c:pt>
                    </c:strCache>
                  </c:strRef>
                </c:tx>
                <c:spPr>
                  <a:solidFill>
                    <a:schemeClr val="accent1"/>
                  </a:solidFill>
                  <a:ln>
                    <a:noFill/>
                  </a:ln>
                  <a:effectLst/>
                </c:spPr>
                <c:invertIfNegative val="0"/>
                <c:cat>
                  <c:numRef>
                    <c:extLst>
                      <c:ext uri="{02D57815-91ED-43cb-92C2-25804820EDAC}">
                        <c15:formulaRef>
                          <c15:sqref>Sheet1!$A$2:$A$9</c15:sqref>
                        </c15:formulaRef>
                      </c:ext>
                    </c:extLst>
                    <c:numCache>
                      <c:formatCode>General</c:formatCode>
                      <c:ptCount val="8"/>
                      <c:pt idx="0">
                        <c:v>2001</c:v>
                      </c:pt>
                      <c:pt idx="1">
                        <c:v>2003</c:v>
                      </c:pt>
                      <c:pt idx="2">
                        <c:v>2005</c:v>
                      </c:pt>
                      <c:pt idx="3">
                        <c:v>2007</c:v>
                      </c:pt>
                      <c:pt idx="4">
                        <c:v>2009</c:v>
                      </c:pt>
                      <c:pt idx="5">
                        <c:v>2010</c:v>
                      </c:pt>
                      <c:pt idx="6">
                        <c:v>2011</c:v>
                      </c:pt>
                      <c:pt idx="7">
                        <c:v>2014</c:v>
                      </c:pt>
                    </c:numCache>
                  </c:numRef>
                </c:cat>
                <c:val>
                  <c:numRef>
                    <c:extLst>
                      <c:ext uri="{02D57815-91ED-43cb-92C2-25804820EDAC}">
                        <c15:formulaRef>
                          <c15:sqref>Sheet1!$A$2:$A$9</c15:sqref>
                        </c15:formulaRef>
                      </c:ext>
                    </c:extLst>
                    <c:numCache>
                      <c:formatCode>General</c:formatCode>
                      <c:ptCount val="8"/>
                      <c:pt idx="0">
                        <c:v>2001</c:v>
                      </c:pt>
                      <c:pt idx="1">
                        <c:v>2003</c:v>
                      </c:pt>
                      <c:pt idx="2">
                        <c:v>2005</c:v>
                      </c:pt>
                      <c:pt idx="3">
                        <c:v>2007</c:v>
                      </c:pt>
                      <c:pt idx="4">
                        <c:v>2009</c:v>
                      </c:pt>
                      <c:pt idx="5">
                        <c:v>2010</c:v>
                      </c:pt>
                      <c:pt idx="6">
                        <c:v>2011</c:v>
                      </c:pt>
                      <c:pt idx="7">
                        <c:v>2014</c:v>
                      </c:pt>
                    </c:numCache>
                  </c:numRef>
                </c:val>
              </c15:ser>
            </c15:filteredBarSeries>
          </c:ext>
        </c:extLst>
      </c:barChart>
      <c:catAx>
        <c:axId val="150198528"/>
        <c:scaling>
          <c:orientation val="minMax"/>
        </c:scaling>
        <c:delete val="0"/>
        <c:axPos val="b"/>
        <c:numFmt formatCode="General" sourceLinked="0"/>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tx1">
                    <a:lumMod val="65000"/>
                    <a:lumOff val="35000"/>
                  </a:schemeClr>
                </a:solidFill>
                <a:latin typeface="+mn-lt"/>
                <a:ea typeface="+mn-ea"/>
                <a:cs typeface="+mn-cs"/>
              </a:defRPr>
            </a:pPr>
            <a:endParaRPr lang="en-US"/>
          </a:p>
        </c:txPr>
        <c:crossAx val="150228992"/>
        <c:crossesAt val="0"/>
        <c:auto val="1"/>
        <c:lblAlgn val="ctr"/>
        <c:lblOffset val="100"/>
        <c:noMultiLvlLbl val="0"/>
      </c:catAx>
      <c:valAx>
        <c:axId val="150228992"/>
        <c:scaling>
          <c:orientation val="minMax"/>
        </c:scaling>
        <c:delete val="0"/>
        <c:axPos val="l"/>
        <c:majorGridlines>
          <c:spPr>
            <a:ln w="9525" cap="flat" cmpd="sng" algn="ctr">
              <a:noFill/>
              <a:round/>
            </a:ln>
            <a:effectLst/>
          </c:spPr>
        </c:majorGridlines>
        <c:minorGridlines>
          <c:spPr>
            <a:ln w="9525" cap="flat" cmpd="sng" algn="ctr">
              <a:noFill/>
              <a:round/>
            </a:ln>
            <a:effectLst/>
          </c:spPr>
        </c:minorGridlines>
        <c:numFmt formatCode="&quot;$&quot;#,##0_);[Red]\(&quot;$&quot;#,##0\)" sourceLinked="1"/>
        <c:majorTickMark val="out"/>
        <c:minorTickMark val="none"/>
        <c:tickLblPos val="none"/>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0198528"/>
        <c:crosses val="autoZero"/>
        <c:crossBetween val="between"/>
      </c:valAx>
      <c:spPr>
        <a:noFill/>
        <a:ln>
          <a:noFill/>
        </a:ln>
        <a:effectLst/>
      </c:spPr>
    </c:plotArea>
    <c:legend>
      <c:legendPos val="t"/>
      <c:layout>
        <c:manualLayout>
          <c:xMode val="edge"/>
          <c:yMode val="edge"/>
          <c:x val="5.0615466544942804E-2"/>
          <c:y val="9.6315202358447025E-2"/>
          <c:w val="0.30939699113697938"/>
          <c:h val="5.972691618072444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2009</c:v>
                </c:pt>
              </c:strCache>
            </c:strRef>
          </c:tx>
          <c:spPr>
            <a:solidFill>
              <a:schemeClr val="accent1">
                <a:lumMod val="50000"/>
              </a:schemeClr>
            </a:solidFill>
            <a:ln>
              <a:noFill/>
            </a:ln>
            <a:effectLst/>
          </c:spPr>
          <c:invertIfNegative val="0"/>
          <c:dLbls>
            <c:dLbl>
              <c:idx val="0"/>
              <c:layout>
                <c:manualLayout>
                  <c:x val="-7.2463768115942412E-3"/>
                  <c:y val="-2.3349139965684225E-2"/>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7.8502415458937998E-3"/>
                  <c:y val="-1.1674569982842107E-2"/>
                </c:manualLayout>
              </c:layout>
              <c:spPr>
                <a:noFill/>
                <a:ln>
                  <a:noFill/>
                </a:ln>
                <a:effectLst/>
              </c:spPr>
              <c:txPr>
                <a:bodyPr rot="0" spcFirstLastPara="1" vertOverflow="ellipsis" vert="horz" wrap="square" lIns="38100" tIns="19050" rIns="38100" bIns="19050" anchor="ctr" anchorCtr="1">
                  <a:no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4.9830917874396134E-2"/>
                      <c:h val="7.4746434315146285E-2"/>
                    </c:manualLayout>
                  </c15:layout>
                </c:ext>
              </c:extLst>
            </c:dLbl>
            <c:dLbl>
              <c:idx val="2"/>
              <c:layout>
                <c:manualLayout>
                  <c:x val="-2.4154589371980567E-3"/>
                  <c:y val="-2.0430497469973809E-2"/>
                </c:manualLayout>
              </c:layout>
              <c:showLegendKey val="0"/>
              <c:showVal val="1"/>
              <c:showCatName val="0"/>
              <c:showSerName val="0"/>
              <c:showPercent val="0"/>
              <c:showBubbleSize val="0"/>
              <c:extLst>
                <c:ext xmlns:c15="http://schemas.microsoft.com/office/drawing/2012/chart" uri="{CE6537A1-D6FC-4f65-9D91-7224C49458BB}"/>
              </c:extLst>
            </c:dLbl>
            <c:dLbl>
              <c:idx val="3"/>
              <c:layout>
                <c:manualLayout>
                  <c:x val="-1.2077294685991218E-3"/>
                  <c:y val="-2.0430497469973809E-2"/>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Sheet1!$A$2:$A$5</c:f>
              <c:strCache>
                <c:ptCount val="4"/>
                <c:pt idx="0">
                  <c:v>All Firms</c:v>
                </c:pt>
                <c:pt idx="1">
                  <c:v>3-10 Employees</c:v>
                </c:pt>
                <c:pt idx="2">
                  <c:v>11-50 Employees</c:v>
                </c:pt>
                <c:pt idx="3">
                  <c:v>51+ Empoloyees</c:v>
                </c:pt>
              </c:strCache>
            </c:strRef>
          </c:cat>
          <c:val>
            <c:numRef>
              <c:f>Sheet1!$B$2:$B$5</c:f>
              <c:numCache>
                <c:formatCode>"$"#,##0_);[Red]\("$"#,##0\)</c:formatCode>
                <c:ptCount val="4"/>
                <c:pt idx="0">
                  <c:v>1189</c:v>
                </c:pt>
                <c:pt idx="1">
                  <c:v>1200</c:v>
                </c:pt>
                <c:pt idx="2">
                  <c:v>1148</c:v>
                </c:pt>
                <c:pt idx="3">
                  <c:v>1159</c:v>
                </c:pt>
              </c:numCache>
            </c:numRef>
          </c:val>
        </c:ser>
        <c:ser>
          <c:idx val="1"/>
          <c:order val="1"/>
          <c:tx>
            <c:strRef>
              <c:f>Sheet1!$C$1</c:f>
              <c:strCache>
                <c:ptCount val="1"/>
                <c:pt idx="0">
                  <c:v>2010</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0"/>
              </c:ext>
            </c:extLst>
          </c:dLbls>
          <c:cat>
            <c:strRef>
              <c:f>Sheet1!$A$2:$A$5</c:f>
              <c:strCache>
                <c:ptCount val="4"/>
                <c:pt idx="0">
                  <c:v>All Firms</c:v>
                </c:pt>
                <c:pt idx="1">
                  <c:v>3-10 Employees</c:v>
                </c:pt>
                <c:pt idx="2">
                  <c:v>11-50 Employees</c:v>
                </c:pt>
                <c:pt idx="3">
                  <c:v>51+ Empoloyees</c:v>
                </c:pt>
              </c:strCache>
            </c:strRef>
          </c:cat>
          <c:val>
            <c:numRef>
              <c:f>Sheet1!$C$2:$C$5</c:f>
              <c:numCache>
                <c:formatCode>"$"#,##0_);[Red]\("$"#,##0\)</c:formatCode>
                <c:ptCount val="4"/>
                <c:pt idx="0">
                  <c:v>1262</c:v>
                </c:pt>
                <c:pt idx="1">
                  <c:v>1273</c:v>
                </c:pt>
                <c:pt idx="2">
                  <c:v>1233</c:v>
                </c:pt>
                <c:pt idx="3">
                  <c:v>1281</c:v>
                </c:pt>
              </c:numCache>
            </c:numRef>
          </c:val>
        </c:ser>
        <c:ser>
          <c:idx val="2"/>
          <c:order val="2"/>
          <c:tx>
            <c:strRef>
              <c:f>Sheet1!$D$1</c:f>
              <c:strCache>
                <c:ptCount val="1"/>
                <c:pt idx="0">
                  <c:v>2011</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All Firms</c:v>
                </c:pt>
                <c:pt idx="1">
                  <c:v>3-10 Employees</c:v>
                </c:pt>
                <c:pt idx="2">
                  <c:v>11-50 Employees</c:v>
                </c:pt>
                <c:pt idx="3">
                  <c:v>51+ Empoloyees</c:v>
                </c:pt>
              </c:strCache>
            </c:strRef>
          </c:cat>
          <c:val>
            <c:numRef>
              <c:f>Sheet1!$D$2:$D$5</c:f>
              <c:numCache>
                <c:formatCode>"$"#,##0_);[Red]\("$"#,##0\)</c:formatCode>
                <c:ptCount val="4"/>
                <c:pt idx="0">
                  <c:v>1371</c:v>
                </c:pt>
                <c:pt idx="1">
                  <c:v>1367</c:v>
                </c:pt>
                <c:pt idx="2">
                  <c:v>1383</c:v>
                </c:pt>
                <c:pt idx="3">
                  <c:v>1381</c:v>
                </c:pt>
              </c:numCache>
            </c:numRef>
          </c:val>
        </c:ser>
        <c:ser>
          <c:idx val="3"/>
          <c:order val="3"/>
          <c:tx>
            <c:strRef>
              <c:f>Sheet1!$E$1</c:f>
              <c:strCache>
                <c:ptCount val="1"/>
                <c:pt idx="0">
                  <c:v>2014</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All Firms</c:v>
                </c:pt>
                <c:pt idx="1">
                  <c:v>3-10 Employees</c:v>
                </c:pt>
                <c:pt idx="2">
                  <c:v>11-50 Employees</c:v>
                </c:pt>
                <c:pt idx="3">
                  <c:v>51+ Empoloyees</c:v>
                </c:pt>
              </c:strCache>
            </c:strRef>
          </c:cat>
          <c:val>
            <c:numRef>
              <c:f>Sheet1!$E$2:$E$5</c:f>
              <c:numCache>
                <c:formatCode>"$"#,##0_);[Red]\("$"#,##0\)</c:formatCode>
                <c:ptCount val="4"/>
                <c:pt idx="0">
                  <c:v>1479</c:v>
                </c:pt>
                <c:pt idx="1">
                  <c:v>1505</c:v>
                </c:pt>
                <c:pt idx="2">
                  <c:v>1464</c:v>
                </c:pt>
                <c:pt idx="3">
                  <c:v>1521</c:v>
                </c:pt>
              </c:numCache>
            </c:numRef>
          </c:val>
        </c:ser>
        <c:dLbls>
          <c:showLegendKey val="0"/>
          <c:showVal val="0"/>
          <c:showCatName val="0"/>
          <c:showSerName val="0"/>
          <c:showPercent val="0"/>
          <c:showBubbleSize val="0"/>
        </c:dLbls>
        <c:gapWidth val="199"/>
        <c:axId val="150288640"/>
        <c:axId val="150310912"/>
        <c:extLst/>
      </c:barChart>
      <c:catAx>
        <c:axId val="150288640"/>
        <c:scaling>
          <c:orientation val="minMax"/>
        </c:scaling>
        <c:delete val="0"/>
        <c:axPos val="b"/>
        <c:numFmt formatCode="General" sourceLinked="0"/>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tx1">
                    <a:lumMod val="65000"/>
                    <a:lumOff val="35000"/>
                  </a:schemeClr>
                </a:solidFill>
                <a:latin typeface="+mn-lt"/>
                <a:ea typeface="+mn-ea"/>
                <a:cs typeface="+mn-cs"/>
              </a:defRPr>
            </a:pPr>
            <a:endParaRPr lang="en-US"/>
          </a:p>
        </c:txPr>
        <c:crossAx val="150310912"/>
        <c:crossesAt val="0"/>
        <c:auto val="1"/>
        <c:lblAlgn val="ctr"/>
        <c:lblOffset val="100"/>
        <c:noMultiLvlLbl val="0"/>
      </c:catAx>
      <c:valAx>
        <c:axId val="150310912"/>
        <c:scaling>
          <c:orientation val="minMax"/>
          <c:max val="1800"/>
        </c:scaling>
        <c:delete val="0"/>
        <c:axPos val="l"/>
        <c:majorGridlines>
          <c:spPr>
            <a:ln w="9525" cap="flat" cmpd="sng" algn="ctr">
              <a:noFill/>
              <a:round/>
            </a:ln>
            <a:effectLst/>
          </c:spPr>
        </c:majorGridlines>
        <c:minorGridlines>
          <c:spPr>
            <a:ln w="9525" cap="flat" cmpd="sng" algn="ctr">
              <a:noFill/>
              <a:round/>
            </a:ln>
            <a:effectLst/>
          </c:spPr>
        </c:minorGridlines>
        <c:numFmt formatCode="&quot;$&quot;#,##0_);[Red]\(&quot;$&quot;#,##0\)" sourceLinked="1"/>
        <c:majorTickMark val="out"/>
        <c:minorTickMark val="none"/>
        <c:tickLblPos val="none"/>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0288640"/>
        <c:crosses val="autoZero"/>
        <c:crossBetween val="between"/>
      </c:valAx>
      <c:spPr>
        <a:noFill/>
        <a:ln>
          <a:noFill/>
        </a:ln>
        <a:effectLst/>
      </c:spPr>
    </c:plotArea>
    <c:legend>
      <c:legendPos val="t"/>
      <c:layout>
        <c:manualLayout>
          <c:xMode val="edge"/>
          <c:yMode val="edge"/>
          <c:x val="3.2871828521435012E-2"/>
          <c:y val="3.2105067452815855E-2"/>
          <c:w val="0.2168649435124973"/>
          <c:h val="5.972691618072444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Column2</c:v>
                </c:pt>
              </c:strCache>
            </c:strRef>
          </c:tx>
          <c:spPr>
            <a:solidFill>
              <a:schemeClr val="accent6">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f>Sheet1!$A$2:$A$9</c:f>
              <c:numCache>
                <c:formatCode>General</c:formatCode>
                <c:ptCount val="8"/>
                <c:pt idx="0">
                  <c:v>2001</c:v>
                </c:pt>
                <c:pt idx="1">
                  <c:v>2003</c:v>
                </c:pt>
                <c:pt idx="2">
                  <c:v>2005</c:v>
                </c:pt>
                <c:pt idx="3">
                  <c:v>2007</c:v>
                </c:pt>
                <c:pt idx="4">
                  <c:v>2009</c:v>
                </c:pt>
                <c:pt idx="5">
                  <c:v>2010</c:v>
                </c:pt>
                <c:pt idx="6">
                  <c:v>2011</c:v>
                </c:pt>
                <c:pt idx="7">
                  <c:v>2014</c:v>
                </c:pt>
              </c:numCache>
            </c:numRef>
          </c:cat>
          <c:val>
            <c:numRef>
              <c:f>Sheet1!$B$2:$B$9</c:f>
              <c:numCache>
                <c:formatCode>0%</c:formatCode>
                <c:ptCount val="8"/>
                <c:pt idx="0">
                  <c:v>0.750000000000002</c:v>
                </c:pt>
                <c:pt idx="1">
                  <c:v>0.750000000000002</c:v>
                </c:pt>
                <c:pt idx="2">
                  <c:v>0.750000000000002</c:v>
                </c:pt>
                <c:pt idx="3">
                  <c:v>0.750000000000002</c:v>
                </c:pt>
                <c:pt idx="4">
                  <c:v>0.68</c:v>
                </c:pt>
                <c:pt idx="5">
                  <c:v>0.70000000000000062</c:v>
                </c:pt>
                <c:pt idx="6">
                  <c:v>0.70000000000000062</c:v>
                </c:pt>
                <c:pt idx="7">
                  <c:v>0.68</c:v>
                </c:pt>
              </c:numCache>
            </c:numRef>
          </c:val>
        </c:ser>
        <c:dLbls>
          <c:showLegendKey val="0"/>
          <c:showVal val="0"/>
          <c:showCatName val="0"/>
          <c:showSerName val="0"/>
          <c:showPercent val="0"/>
          <c:showBubbleSize val="0"/>
        </c:dLbls>
        <c:gapWidth val="199"/>
        <c:axId val="151816448"/>
        <c:axId val="151822336"/>
        <c:extLst>
          <c:ext xmlns:c15="http://schemas.microsoft.com/office/drawing/2012/chart" uri="{02D57815-91ED-43cb-92C2-25804820EDAC}">
            <c15:filteredBarSeries>
              <c15:ser>
                <c:idx val="1"/>
                <c:order val="1"/>
                <c:tx>
                  <c:strRef>
                    <c:extLst>
                      <c:ext uri="{02D57815-91ED-43cb-92C2-25804820EDAC}">
                        <c15:formulaRef>
                          <c15:sqref>Sheet1!#REF!</c15:sqref>
                        </c15:formulaRef>
                      </c:ext>
                    </c:extLst>
                    <c:strCache>
                      <c:ptCount val="1"/>
                      <c:pt idx="0">
                        <c:v>#REF!</c:v>
                      </c:pt>
                    </c:strCache>
                  </c:strRef>
                </c:tx>
                <c:spPr>
                  <a:solidFill>
                    <a:schemeClr val="accent2"/>
                  </a:solidFill>
                  <a:ln>
                    <a:noFill/>
                  </a:ln>
                  <a:effectLst/>
                </c:spPr>
                <c:invertIfNegative val="0"/>
                <c:cat>
                  <c:numRef>
                    <c:extLst>
                      <c:ext uri="{02D57815-91ED-43cb-92C2-25804820EDAC}">
                        <c15:formulaRef>
                          <c15:sqref>Sheet1!$A$2:$A$9</c15:sqref>
                        </c15:formulaRef>
                      </c:ext>
                    </c:extLst>
                    <c:numCache>
                      <c:formatCode>General</c:formatCode>
                      <c:ptCount val="8"/>
                      <c:pt idx="0">
                        <c:v>2001</c:v>
                      </c:pt>
                      <c:pt idx="1">
                        <c:v>2003</c:v>
                      </c:pt>
                      <c:pt idx="2">
                        <c:v>2005</c:v>
                      </c:pt>
                      <c:pt idx="3">
                        <c:v>2007</c:v>
                      </c:pt>
                      <c:pt idx="4">
                        <c:v>2009</c:v>
                      </c:pt>
                      <c:pt idx="5">
                        <c:v>2010</c:v>
                      </c:pt>
                      <c:pt idx="6">
                        <c:v>2011</c:v>
                      </c:pt>
                      <c:pt idx="7">
                        <c:v>2014</c:v>
                      </c:pt>
                    </c:numCache>
                  </c:numRef>
                </c:cat>
                <c:val>
                  <c:numRef>
                    <c:extLst>
                      <c:ext uri="{02D57815-91ED-43cb-92C2-25804820EDAC}">
                        <c15:formulaRef>
                          <c15:sqref>Sheet1!#REF!</c15:sqref>
                        </c15:formulaRef>
                      </c:ext>
                    </c:extLst>
                    <c:numCache>
                      <c:formatCode>General</c:formatCode>
                      <c:ptCount val="1"/>
                      <c:pt idx="0">
                        <c:v>1</c:v>
                      </c:pt>
                    </c:numCache>
                  </c:numRef>
                </c:val>
              </c15:ser>
            </c15:filteredBarSeries>
          </c:ext>
        </c:extLst>
      </c:barChart>
      <c:catAx>
        <c:axId val="151816448"/>
        <c:scaling>
          <c:orientation val="minMax"/>
        </c:scaling>
        <c:delete val="0"/>
        <c:axPos val="b"/>
        <c:numFmt formatCode="General" sourceLinked="0"/>
        <c:majorTickMark val="out"/>
        <c:minorTickMark val="none"/>
        <c:tickLblPos val="nextTo"/>
        <c:crossAx val="151822336"/>
        <c:crossesAt val="0"/>
        <c:auto val="1"/>
        <c:lblAlgn val="ctr"/>
        <c:lblOffset val="100"/>
        <c:noMultiLvlLbl val="0"/>
      </c:catAx>
      <c:valAx>
        <c:axId val="151822336"/>
        <c:scaling>
          <c:orientation val="minMax"/>
          <c:max val="1"/>
          <c:min val="0"/>
        </c:scaling>
        <c:delete val="0"/>
        <c:axPos val="l"/>
        <c:majorGridlines>
          <c:spPr>
            <a:ln w="9525" cap="flat" cmpd="sng" algn="ctr">
              <a:noFill/>
              <a:round/>
            </a:ln>
            <a:effectLst/>
          </c:spPr>
        </c:majorGridlines>
        <c:minorGridlines>
          <c:spPr>
            <a:ln w="9525" cap="flat" cmpd="sng" algn="ctr">
              <a:noFill/>
              <a:round/>
            </a:ln>
            <a:effectLst/>
          </c:spPr>
        </c:minorGridlines>
        <c:numFmt formatCode="0%" sourceLinked="1"/>
        <c:majorTickMark val="out"/>
        <c:minorTickMark val="none"/>
        <c:tickLblPos val="none"/>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181644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Column2</c:v>
                </c:pt>
              </c:strCache>
            </c:strRef>
          </c:tx>
          <c:spPr>
            <a:solidFill>
              <a:schemeClr val="accent1">
                <a:lumMod val="5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f>Sheet1!$A$2:$A$9</c:f>
              <c:numCache>
                <c:formatCode>General</c:formatCode>
                <c:ptCount val="8"/>
                <c:pt idx="0">
                  <c:v>2001</c:v>
                </c:pt>
                <c:pt idx="1">
                  <c:v>2003</c:v>
                </c:pt>
                <c:pt idx="2">
                  <c:v>2005</c:v>
                </c:pt>
                <c:pt idx="3">
                  <c:v>2007</c:v>
                </c:pt>
                <c:pt idx="4">
                  <c:v>2009</c:v>
                </c:pt>
                <c:pt idx="5">
                  <c:v>2010</c:v>
                </c:pt>
                <c:pt idx="6">
                  <c:v>2011</c:v>
                </c:pt>
                <c:pt idx="7">
                  <c:v>2014</c:v>
                </c:pt>
              </c:numCache>
            </c:numRef>
          </c:cat>
          <c:val>
            <c:numRef>
              <c:f>Sheet1!$B$2:$B$9</c:f>
              <c:numCache>
                <c:formatCode>"$"#,##0_);[Red]\("$"#,##0\)</c:formatCode>
                <c:ptCount val="8"/>
                <c:pt idx="0">
                  <c:v>172</c:v>
                </c:pt>
                <c:pt idx="1">
                  <c:v>215</c:v>
                </c:pt>
                <c:pt idx="2">
                  <c:v>239</c:v>
                </c:pt>
                <c:pt idx="3">
                  <c:v>298</c:v>
                </c:pt>
                <c:pt idx="4">
                  <c:v>350</c:v>
                </c:pt>
                <c:pt idx="5">
                  <c:v>372</c:v>
                </c:pt>
                <c:pt idx="6">
                  <c:v>384</c:v>
                </c:pt>
                <c:pt idx="7">
                  <c:v>456</c:v>
                </c:pt>
              </c:numCache>
            </c:numRef>
          </c:val>
        </c:ser>
        <c:dLbls>
          <c:showLegendKey val="0"/>
          <c:showVal val="0"/>
          <c:showCatName val="0"/>
          <c:showSerName val="0"/>
          <c:showPercent val="0"/>
          <c:showBubbleSize val="0"/>
        </c:dLbls>
        <c:gapWidth val="199"/>
        <c:axId val="144842112"/>
        <c:axId val="144880768"/>
        <c:extLst>
          <c:ext xmlns:c15="http://schemas.microsoft.com/office/drawing/2012/chart" uri="{02D57815-91ED-43cb-92C2-25804820EDAC}">
            <c15:filteredBarSeries>
              <c15:ser>
                <c:idx val="1"/>
                <c:order val="1"/>
                <c:tx>
                  <c:strRef>
                    <c:extLst>
                      <c:ext uri="{02D57815-91ED-43cb-92C2-25804820EDAC}">
                        <c15:formulaRef>
                          <c15:sqref>Sheet1!#REF!</c15:sqref>
                        </c15:formulaRef>
                      </c:ext>
                    </c:extLst>
                    <c:strCache>
                      <c:ptCount val="1"/>
                      <c:pt idx="0">
                        <c:v>#REF!</c:v>
                      </c:pt>
                    </c:strCache>
                  </c:strRef>
                </c:tx>
                <c:spPr>
                  <a:solidFill>
                    <a:schemeClr val="accent6">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uri="{CE6537A1-D6FC-4f65-9D91-7224C49458BB}">
                      <c15:showLeaderLines val="1"/>
                      <c15:leaderLines>
                        <c:spPr>
                          <a:ln w="9525">
                            <a:solidFill>
                              <a:schemeClr val="tx1">
                                <a:lumMod val="35000"/>
                                <a:lumOff val="65000"/>
                              </a:schemeClr>
                            </a:solidFill>
                          </a:ln>
                          <a:effectLst/>
                        </c:spPr>
                      </c15:leaderLines>
                    </c:ext>
                  </c:extLst>
                </c:dLbls>
                <c:cat>
                  <c:numRef>
                    <c:extLst>
                      <c:ext uri="{02D57815-91ED-43cb-92C2-25804820EDAC}">
                        <c15:formulaRef>
                          <c15:sqref>Sheet1!$A$2:$A$9</c15:sqref>
                        </c15:formulaRef>
                      </c:ext>
                    </c:extLst>
                    <c:numCache>
                      <c:formatCode>General</c:formatCode>
                      <c:ptCount val="8"/>
                      <c:pt idx="0">
                        <c:v>2001</c:v>
                      </c:pt>
                      <c:pt idx="1">
                        <c:v>2003</c:v>
                      </c:pt>
                      <c:pt idx="2">
                        <c:v>2005</c:v>
                      </c:pt>
                      <c:pt idx="3">
                        <c:v>2007</c:v>
                      </c:pt>
                      <c:pt idx="4">
                        <c:v>2009</c:v>
                      </c:pt>
                      <c:pt idx="5">
                        <c:v>2010</c:v>
                      </c:pt>
                      <c:pt idx="6">
                        <c:v>2011</c:v>
                      </c:pt>
                      <c:pt idx="7">
                        <c:v>2014</c:v>
                      </c:pt>
                    </c:numCache>
                  </c:numRef>
                </c:cat>
                <c:val>
                  <c:numRef>
                    <c:extLst>
                      <c:ext uri="{02D57815-91ED-43cb-92C2-25804820EDAC}">
                        <c15:formulaRef>
                          <c15:sqref>Sheet1!#REF!</c15:sqref>
                        </c15:formulaRef>
                      </c:ext>
                    </c:extLst>
                    <c:numCache>
                      <c:formatCode>General</c:formatCode>
                      <c:ptCount val="1"/>
                      <c:pt idx="0">
                        <c:v>1</c:v>
                      </c:pt>
                    </c:numCache>
                  </c:numRef>
                </c:val>
              </c15:ser>
            </c15:filteredBarSeries>
          </c:ext>
        </c:extLst>
      </c:barChart>
      <c:catAx>
        <c:axId val="144842112"/>
        <c:scaling>
          <c:orientation val="minMax"/>
        </c:scaling>
        <c:delete val="0"/>
        <c:axPos val="b"/>
        <c:numFmt formatCode="General" sourceLinked="0"/>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tx1">
                    <a:lumMod val="65000"/>
                    <a:lumOff val="35000"/>
                  </a:schemeClr>
                </a:solidFill>
                <a:latin typeface="+mn-lt"/>
                <a:ea typeface="+mn-ea"/>
                <a:cs typeface="+mn-cs"/>
              </a:defRPr>
            </a:pPr>
            <a:endParaRPr lang="en-US"/>
          </a:p>
        </c:txPr>
        <c:crossAx val="144880768"/>
        <c:crossesAt val="0"/>
        <c:auto val="1"/>
        <c:lblAlgn val="ctr"/>
        <c:lblOffset val="100"/>
        <c:noMultiLvlLbl val="0"/>
      </c:catAx>
      <c:valAx>
        <c:axId val="144880768"/>
        <c:scaling>
          <c:orientation val="minMax"/>
          <c:max val="600"/>
        </c:scaling>
        <c:delete val="0"/>
        <c:axPos val="l"/>
        <c:majorGridlines>
          <c:spPr>
            <a:ln w="9525" cap="flat" cmpd="sng" algn="ctr">
              <a:noFill/>
              <a:round/>
            </a:ln>
            <a:effectLst/>
          </c:spPr>
        </c:majorGridlines>
        <c:minorGridlines>
          <c:spPr>
            <a:ln w="9525" cap="flat" cmpd="sng" algn="ctr">
              <a:noFill/>
              <a:round/>
            </a:ln>
            <a:effectLst/>
          </c:spPr>
        </c:minorGridlines>
        <c:numFmt formatCode="&quot;$&quot;#,##0_);[Red]\(&quot;$&quot;#,##0\)" sourceLinked="1"/>
        <c:majorTickMark val="out"/>
        <c:minorTickMark val="none"/>
        <c:tickLblPos val="none"/>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4484211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2001</c:v>
                </c:pt>
              </c:strCache>
            </c:strRef>
          </c:tx>
          <c:spPr>
            <a:solidFill>
              <a:schemeClr val="accent1">
                <a:lumMod val="50000"/>
              </a:schemeClr>
            </a:solidFill>
            <a:ln>
              <a:noFill/>
            </a:ln>
            <a:effectLst/>
          </c:spPr>
          <c:invertIfNegative val="0"/>
          <c:dLbls>
            <c:dLbl>
              <c:idx val="0"/>
              <c:layout>
                <c:manualLayout>
                  <c:x val="-7.2463768115942412E-3"/>
                  <c:y val="-2.3349139965684225E-2"/>
                </c:manualLayout>
              </c:layout>
              <c:showLegendKey val="0"/>
              <c:showVal val="1"/>
              <c:showCatName val="0"/>
              <c:showSerName val="0"/>
              <c:showPercent val="0"/>
              <c:showBubbleSize val="0"/>
              <c:extLst>
                <c:ext xmlns:c15="http://schemas.microsoft.com/office/drawing/2012/chart" uri="{CE6537A1-D6FC-4f65-9D91-7224C49458BB}"/>
              </c:extLst>
            </c:dLbl>
            <c:dLbl>
              <c:idx val="1"/>
              <c:spPr>
                <a:noFill/>
                <a:ln>
                  <a:noFill/>
                </a:ln>
                <a:effectLst/>
              </c:spPr>
              <c:txPr>
                <a:bodyPr rot="0" spcFirstLastPara="1" vertOverflow="ellipsis" vert="horz" wrap="square" lIns="38100" tIns="19050" rIns="38100" bIns="19050" anchor="ctr" anchorCtr="1">
                  <a:no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Sheet1!$A$2:$A$3</c:f>
              <c:strCache>
                <c:ptCount val="2"/>
                <c:pt idx="0">
                  <c:v>50 or Fewer Employees</c:v>
                </c:pt>
                <c:pt idx="1">
                  <c:v>51 or More Employees</c:v>
                </c:pt>
              </c:strCache>
            </c:strRef>
          </c:cat>
          <c:val>
            <c:numRef>
              <c:f>Sheet1!$B$2:$B$3</c:f>
              <c:numCache>
                <c:formatCode>"$"#,##0_);[Red]\("$"#,##0\)</c:formatCode>
                <c:ptCount val="2"/>
                <c:pt idx="0">
                  <c:v>174</c:v>
                </c:pt>
                <c:pt idx="1">
                  <c:v>161</c:v>
                </c:pt>
              </c:numCache>
            </c:numRef>
          </c:val>
        </c:ser>
        <c:ser>
          <c:idx val="1"/>
          <c:order val="1"/>
          <c:tx>
            <c:strRef>
              <c:f>Sheet1!$C$1</c:f>
              <c:strCache>
                <c:ptCount val="1"/>
                <c:pt idx="0">
                  <c:v>2003</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0"/>
              </c:ext>
            </c:extLst>
          </c:dLbls>
          <c:cat>
            <c:strRef>
              <c:f>Sheet1!$A$2:$A$3</c:f>
              <c:strCache>
                <c:ptCount val="2"/>
                <c:pt idx="0">
                  <c:v>50 or Fewer Employees</c:v>
                </c:pt>
                <c:pt idx="1">
                  <c:v>51 or More Employees</c:v>
                </c:pt>
              </c:strCache>
            </c:strRef>
          </c:cat>
          <c:val>
            <c:numRef>
              <c:f>Sheet1!$C$2:$C$3</c:f>
              <c:numCache>
                <c:formatCode>"$"#,##0_);[Red]\("$"#,##0\)</c:formatCode>
                <c:ptCount val="2"/>
                <c:pt idx="0">
                  <c:v>224</c:v>
                </c:pt>
                <c:pt idx="1">
                  <c:v>195</c:v>
                </c:pt>
              </c:numCache>
            </c:numRef>
          </c:val>
        </c:ser>
        <c:ser>
          <c:idx val="2"/>
          <c:order val="2"/>
          <c:tx>
            <c:strRef>
              <c:f>Sheet1!$D$1</c:f>
              <c:strCache>
                <c:ptCount val="1"/>
                <c:pt idx="0">
                  <c:v>2005</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Sheet1!$A$2:$A$3</c:f>
              <c:strCache>
                <c:ptCount val="2"/>
                <c:pt idx="0">
                  <c:v>50 or Fewer Employees</c:v>
                </c:pt>
                <c:pt idx="1">
                  <c:v>51 or More Employees</c:v>
                </c:pt>
              </c:strCache>
            </c:strRef>
          </c:cat>
          <c:val>
            <c:numRef>
              <c:f>Sheet1!$D$2:$D$3</c:f>
              <c:numCache>
                <c:formatCode>"$"#,##0_);[Red]\("$"#,##0\)</c:formatCode>
                <c:ptCount val="2"/>
                <c:pt idx="0">
                  <c:v>237</c:v>
                </c:pt>
                <c:pt idx="1">
                  <c:v>269</c:v>
                </c:pt>
              </c:numCache>
            </c:numRef>
          </c:val>
        </c:ser>
        <c:ser>
          <c:idx val="3"/>
          <c:order val="3"/>
          <c:tx>
            <c:strRef>
              <c:f>Sheet1!$E$1</c:f>
              <c:strCache>
                <c:ptCount val="1"/>
                <c:pt idx="0">
                  <c:v>2007</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Sheet1!$A$2:$A$3</c:f>
              <c:strCache>
                <c:ptCount val="2"/>
                <c:pt idx="0">
                  <c:v>50 or Fewer Employees</c:v>
                </c:pt>
                <c:pt idx="1">
                  <c:v>51 or More Employees</c:v>
                </c:pt>
              </c:strCache>
            </c:strRef>
          </c:cat>
          <c:val>
            <c:numRef>
              <c:f>Sheet1!$E$2:$E$3</c:f>
              <c:numCache>
                <c:formatCode>"$"#,##0_);[Red]\("$"#,##0\)</c:formatCode>
                <c:ptCount val="2"/>
                <c:pt idx="0">
                  <c:v>298</c:v>
                </c:pt>
                <c:pt idx="1">
                  <c:v>278</c:v>
                </c:pt>
              </c:numCache>
            </c:numRef>
          </c:val>
        </c:ser>
        <c:ser>
          <c:idx val="4"/>
          <c:order val="4"/>
          <c:tx>
            <c:strRef>
              <c:f>Sheet1!$F$1</c:f>
              <c:strCache>
                <c:ptCount val="1"/>
                <c:pt idx="0">
                  <c:v>2009</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Sheet1!$A$2:$A$3</c:f>
              <c:strCache>
                <c:ptCount val="2"/>
                <c:pt idx="0">
                  <c:v>50 or Fewer Employees</c:v>
                </c:pt>
                <c:pt idx="1">
                  <c:v>51 or More Employees</c:v>
                </c:pt>
              </c:strCache>
            </c:strRef>
          </c:cat>
          <c:val>
            <c:numRef>
              <c:f>Sheet1!$F$2:$F$3</c:f>
              <c:numCache>
                <c:formatCode>"$"#,##0_);[Red]\("$"#,##0\)</c:formatCode>
                <c:ptCount val="2"/>
                <c:pt idx="0">
                  <c:v>350</c:v>
                </c:pt>
                <c:pt idx="1">
                  <c:v>335</c:v>
                </c:pt>
              </c:numCache>
            </c:numRef>
          </c:val>
        </c:ser>
        <c:ser>
          <c:idx val="5"/>
          <c:order val="5"/>
          <c:tx>
            <c:strRef>
              <c:f>Sheet1!$G$1</c:f>
              <c:strCache>
                <c:ptCount val="1"/>
                <c:pt idx="0">
                  <c:v>2010</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Sheet1!$A$2:$A$3</c:f>
              <c:strCache>
                <c:ptCount val="2"/>
                <c:pt idx="0">
                  <c:v>50 or Fewer Employees</c:v>
                </c:pt>
                <c:pt idx="1">
                  <c:v>51 or More Employees</c:v>
                </c:pt>
              </c:strCache>
            </c:strRef>
          </c:cat>
          <c:val>
            <c:numRef>
              <c:f>Sheet1!$G$2:$G$3</c:f>
              <c:numCache>
                <c:formatCode>"$"#,##0_);[Red]\("$"#,##0\)</c:formatCode>
                <c:ptCount val="2"/>
                <c:pt idx="0">
                  <c:v>387</c:v>
                </c:pt>
                <c:pt idx="1">
                  <c:v>355</c:v>
                </c:pt>
              </c:numCache>
            </c:numRef>
          </c:val>
        </c:ser>
        <c:ser>
          <c:idx val="6"/>
          <c:order val="6"/>
          <c:tx>
            <c:strRef>
              <c:f>Sheet1!$H$1</c:f>
              <c:strCache>
                <c:ptCount val="1"/>
                <c:pt idx="0">
                  <c:v>2011</c:v>
                </c:pt>
              </c:strCache>
            </c:strRef>
          </c:tx>
          <c:spPr>
            <a:solidFill>
              <a:schemeClr val="accent1">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Sheet1!$A$2:$A$3</c:f>
              <c:strCache>
                <c:ptCount val="2"/>
                <c:pt idx="0">
                  <c:v>50 or Fewer Employees</c:v>
                </c:pt>
                <c:pt idx="1">
                  <c:v>51 or More Employees</c:v>
                </c:pt>
              </c:strCache>
            </c:strRef>
          </c:cat>
          <c:val>
            <c:numRef>
              <c:f>Sheet1!$H$2:$H$3</c:f>
              <c:numCache>
                <c:formatCode>"$"#,##0_);[Red]\("$"#,##0\)</c:formatCode>
                <c:ptCount val="2"/>
                <c:pt idx="0">
                  <c:v>382</c:v>
                </c:pt>
                <c:pt idx="1">
                  <c:v>384</c:v>
                </c:pt>
              </c:numCache>
            </c:numRef>
          </c:val>
        </c:ser>
        <c:ser>
          <c:idx val="7"/>
          <c:order val="7"/>
          <c:tx>
            <c:strRef>
              <c:f>Sheet1!$I$1</c:f>
              <c:strCache>
                <c:ptCount val="1"/>
                <c:pt idx="0">
                  <c:v>2014</c:v>
                </c:pt>
              </c:strCache>
            </c:strRef>
          </c:tx>
          <c:spPr>
            <a:solidFill>
              <a:schemeClr val="accent2">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Sheet1!$A$2:$A$3</c:f>
              <c:strCache>
                <c:ptCount val="2"/>
                <c:pt idx="0">
                  <c:v>50 or Fewer Employees</c:v>
                </c:pt>
                <c:pt idx="1">
                  <c:v>51 or More Employees</c:v>
                </c:pt>
              </c:strCache>
            </c:strRef>
          </c:cat>
          <c:val>
            <c:numRef>
              <c:f>Sheet1!$I$2:$I$3</c:f>
              <c:numCache>
                <c:formatCode>"$"#,##0_);[Red]\("$"#,##0\)</c:formatCode>
                <c:ptCount val="2"/>
                <c:pt idx="0">
                  <c:v>460</c:v>
                </c:pt>
                <c:pt idx="1">
                  <c:v>422</c:v>
                </c:pt>
              </c:numCache>
            </c:numRef>
          </c:val>
        </c:ser>
        <c:dLbls>
          <c:showLegendKey val="0"/>
          <c:showVal val="0"/>
          <c:showCatName val="0"/>
          <c:showSerName val="0"/>
          <c:showPercent val="0"/>
          <c:showBubbleSize val="0"/>
        </c:dLbls>
        <c:gapWidth val="199"/>
        <c:axId val="144906496"/>
        <c:axId val="144912384"/>
        <c:extLst/>
      </c:barChart>
      <c:catAx>
        <c:axId val="144906496"/>
        <c:scaling>
          <c:orientation val="minMax"/>
        </c:scaling>
        <c:delete val="0"/>
        <c:axPos val="b"/>
        <c:numFmt formatCode="General" sourceLinked="0"/>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tx1">
                    <a:lumMod val="65000"/>
                    <a:lumOff val="35000"/>
                  </a:schemeClr>
                </a:solidFill>
                <a:latin typeface="+mn-lt"/>
                <a:ea typeface="+mn-ea"/>
                <a:cs typeface="+mn-cs"/>
              </a:defRPr>
            </a:pPr>
            <a:endParaRPr lang="en-US"/>
          </a:p>
        </c:txPr>
        <c:crossAx val="144912384"/>
        <c:crossesAt val="0"/>
        <c:auto val="1"/>
        <c:lblAlgn val="ctr"/>
        <c:lblOffset val="100"/>
        <c:noMultiLvlLbl val="0"/>
      </c:catAx>
      <c:valAx>
        <c:axId val="144912384"/>
        <c:scaling>
          <c:orientation val="minMax"/>
        </c:scaling>
        <c:delete val="0"/>
        <c:axPos val="l"/>
        <c:majorGridlines>
          <c:spPr>
            <a:ln w="9525" cap="flat" cmpd="sng" algn="ctr">
              <a:noFill/>
              <a:round/>
            </a:ln>
            <a:effectLst/>
          </c:spPr>
        </c:majorGridlines>
        <c:minorGridlines>
          <c:spPr>
            <a:ln w="9525" cap="flat" cmpd="sng" algn="ctr">
              <a:noFill/>
              <a:round/>
            </a:ln>
            <a:effectLst/>
          </c:spPr>
        </c:minorGridlines>
        <c:numFmt formatCode="&quot;$&quot;#,##0_);[Red]\(&quot;$&quot;#,##0\)" sourceLinked="1"/>
        <c:majorTickMark val="out"/>
        <c:minorTickMark val="none"/>
        <c:tickLblPos val="none"/>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44906496"/>
        <c:crosses val="autoZero"/>
        <c:crossBetween val="between"/>
      </c:valAx>
      <c:spPr>
        <a:noFill/>
        <a:ln>
          <a:noFill/>
        </a:ln>
        <a:effectLst/>
      </c:spPr>
    </c:plotArea>
    <c:legend>
      <c:legendPos val="t"/>
      <c:layout>
        <c:manualLayout>
          <c:xMode val="edge"/>
          <c:yMode val="edge"/>
          <c:x val="3.3134961390695744E-2"/>
          <c:y val="3.7942352444236695E-2"/>
          <c:w val="0.43372998212179997"/>
          <c:h val="5.972691618072444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5.1411331735707014E-2"/>
          <c:y val="2.1320798338350173E-2"/>
          <c:w val="0.76648797976339911"/>
          <c:h val="0.88030118552040759"/>
        </c:manualLayout>
      </c:layout>
      <c:barChart>
        <c:barDir val="col"/>
        <c:grouping val="stacked"/>
        <c:varyColors val="0"/>
        <c:ser>
          <c:idx val="0"/>
          <c:order val="0"/>
          <c:tx>
            <c:strRef>
              <c:f>Sheet1!$B$1</c:f>
              <c:strCache>
                <c:ptCount val="1"/>
                <c:pt idx="0">
                  <c:v>Employer Contribution</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cat>
            <c:numRef>
              <c:f>Sheet1!$A$2:$A$9</c:f>
              <c:numCache>
                <c:formatCode>General</c:formatCode>
                <c:ptCount val="8"/>
                <c:pt idx="0">
                  <c:v>2001</c:v>
                </c:pt>
                <c:pt idx="1">
                  <c:v>2003</c:v>
                </c:pt>
                <c:pt idx="2">
                  <c:v>2005</c:v>
                </c:pt>
                <c:pt idx="3">
                  <c:v>2007</c:v>
                </c:pt>
                <c:pt idx="4">
                  <c:v>2009</c:v>
                </c:pt>
                <c:pt idx="5">
                  <c:v>2010</c:v>
                </c:pt>
                <c:pt idx="6">
                  <c:v>2011</c:v>
                </c:pt>
                <c:pt idx="7">
                  <c:v>2014</c:v>
                </c:pt>
              </c:numCache>
            </c:numRef>
          </c:cat>
          <c:val>
            <c:numRef>
              <c:f>Sheet1!$B$2:$B$9</c:f>
              <c:numCache>
                <c:formatCode>"$"#,##0_);[Red]\("$"#,##0\)</c:formatCode>
                <c:ptCount val="8"/>
                <c:pt idx="0">
                  <c:v>478</c:v>
                </c:pt>
                <c:pt idx="1">
                  <c:v>604</c:v>
                </c:pt>
                <c:pt idx="2">
                  <c:v>711</c:v>
                </c:pt>
                <c:pt idx="3">
                  <c:v>782</c:v>
                </c:pt>
                <c:pt idx="4">
                  <c:v>839</c:v>
                </c:pt>
                <c:pt idx="5">
                  <c:v>890</c:v>
                </c:pt>
                <c:pt idx="6">
                  <c:v>987</c:v>
                </c:pt>
                <c:pt idx="7">
                  <c:v>1023</c:v>
                </c:pt>
              </c:numCache>
            </c:numRef>
          </c:val>
        </c:ser>
        <c:ser>
          <c:idx val="1"/>
          <c:order val="1"/>
          <c:tx>
            <c:strRef>
              <c:f>Sheet1!$C$1</c:f>
              <c:strCache>
                <c:ptCount val="1"/>
                <c:pt idx="0">
                  <c:v>Employee Contribution</c:v>
                </c:pt>
              </c:strCache>
            </c:strRef>
          </c:tx>
          <c:spPr>
            <a:solidFill>
              <a:srgbClr val="ED7D31"/>
            </a:solidFill>
            <a:ln>
              <a:noFill/>
            </a:ln>
            <a:effectLst/>
          </c:spPr>
          <c:invertIfNegative val="1"/>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cat>
            <c:numRef>
              <c:f>Sheet1!$A$2:$A$9</c:f>
              <c:numCache>
                <c:formatCode>General</c:formatCode>
                <c:ptCount val="8"/>
                <c:pt idx="0">
                  <c:v>2001</c:v>
                </c:pt>
                <c:pt idx="1">
                  <c:v>2003</c:v>
                </c:pt>
                <c:pt idx="2">
                  <c:v>2005</c:v>
                </c:pt>
                <c:pt idx="3">
                  <c:v>2007</c:v>
                </c:pt>
                <c:pt idx="4">
                  <c:v>2009</c:v>
                </c:pt>
                <c:pt idx="5">
                  <c:v>2010</c:v>
                </c:pt>
                <c:pt idx="6">
                  <c:v>2011</c:v>
                </c:pt>
                <c:pt idx="7">
                  <c:v>2014</c:v>
                </c:pt>
              </c:numCache>
            </c:numRef>
          </c:cat>
          <c:val>
            <c:numRef>
              <c:f>Sheet1!$C$2:$C$9</c:f>
              <c:numCache>
                <c:formatCode>"$"#,##0_);[Red]\("$"#,##0\)</c:formatCode>
                <c:ptCount val="8"/>
                <c:pt idx="0">
                  <c:v>172</c:v>
                </c:pt>
                <c:pt idx="1">
                  <c:v>215</c:v>
                </c:pt>
                <c:pt idx="2">
                  <c:v>239</c:v>
                </c:pt>
                <c:pt idx="3">
                  <c:v>298</c:v>
                </c:pt>
                <c:pt idx="4">
                  <c:v>350</c:v>
                </c:pt>
                <c:pt idx="5">
                  <c:v>372</c:v>
                </c:pt>
                <c:pt idx="6">
                  <c:v>384</c:v>
                </c:pt>
                <c:pt idx="7">
                  <c:v>456</c:v>
                </c:pt>
              </c:numCache>
            </c:numRef>
          </c:val>
          <c:extLst>
            <c:ext xmlns:c14="http://schemas.microsoft.com/office/drawing/2007/8/2/chart" uri="{6F2FDCE9-48DA-4B69-8628-5D25D57E5C99}">
              <c14:invertSolidFillFmt>
                <c14:spPr xmlns:c14="http://schemas.microsoft.com/office/drawing/2007/8/2/chart">
                  <a:solidFill>
                    <a:srgbClr val="FFFFFF"/>
                  </a:solidFill>
                  <a:ln>
                    <a:noFill/>
                  </a:ln>
                  <a:effectLst/>
                </c14:spPr>
              </c14:invertSolidFillFmt>
            </c:ext>
          </c:extLst>
        </c:ser>
        <c:dLbls>
          <c:showLegendKey val="0"/>
          <c:showVal val="1"/>
          <c:showCatName val="0"/>
          <c:showSerName val="0"/>
          <c:showPercent val="0"/>
          <c:showBubbleSize val="0"/>
        </c:dLbls>
        <c:gapWidth val="79"/>
        <c:overlap val="100"/>
        <c:axId val="152120704"/>
        <c:axId val="152122496"/>
      </c:barChart>
      <c:catAx>
        <c:axId val="1521207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64" b="0" i="0" u="none" strike="noStrike" kern="1200" cap="all" spc="120" normalizeH="0" baseline="0">
                <a:solidFill>
                  <a:schemeClr val="tx1">
                    <a:lumMod val="65000"/>
                    <a:lumOff val="35000"/>
                  </a:schemeClr>
                </a:solidFill>
                <a:latin typeface="+mn-lt"/>
                <a:ea typeface="+mn-ea"/>
                <a:cs typeface="+mn-cs"/>
              </a:defRPr>
            </a:pPr>
            <a:endParaRPr lang="en-US"/>
          </a:p>
        </c:txPr>
        <c:crossAx val="152122496"/>
        <c:crosses val="autoZero"/>
        <c:auto val="1"/>
        <c:lblAlgn val="ctr"/>
        <c:lblOffset val="100"/>
        <c:noMultiLvlLbl val="0"/>
      </c:catAx>
      <c:valAx>
        <c:axId val="152122496"/>
        <c:scaling>
          <c:orientation val="minMax"/>
          <c:max val="1800"/>
          <c:min val="0"/>
        </c:scaling>
        <c:delete val="0"/>
        <c:axPos val="l"/>
        <c:numFmt formatCode="&quot;$&quot;#,##0_);[Red]\(&quot;$&quot;#,##0\)" sourceLinked="1"/>
        <c:majorTickMark val="out"/>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2120704"/>
        <c:crosses val="autoZero"/>
        <c:crossBetween val="between"/>
        <c:majorUnit val="300"/>
      </c:valAx>
      <c:spPr>
        <a:noFill/>
        <a:ln>
          <a:noFill/>
        </a:ln>
        <a:effectLst/>
      </c:spPr>
    </c:plotArea>
    <c:legend>
      <c:legendPos val="r"/>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2005</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Sheet1!$A$2:$A$3</c:f>
              <c:strCache>
                <c:ptCount val="2"/>
                <c:pt idx="0">
                  <c:v>Opposite-Sex Spouses</c:v>
                </c:pt>
                <c:pt idx="1">
                  <c:v>Same-Sex Spouses</c:v>
                </c:pt>
              </c:strCache>
            </c:strRef>
          </c:cat>
          <c:val>
            <c:numRef>
              <c:f>Sheet1!$B$2:$B$3</c:f>
              <c:numCache>
                <c:formatCode>0%</c:formatCode>
                <c:ptCount val="2"/>
                <c:pt idx="0">
                  <c:v>0.8700000000000021</c:v>
                </c:pt>
                <c:pt idx="1">
                  <c:v>0.52</c:v>
                </c:pt>
              </c:numCache>
            </c:numRef>
          </c:val>
        </c:ser>
        <c:ser>
          <c:idx val="1"/>
          <c:order val="1"/>
          <c:tx>
            <c:strRef>
              <c:f>Sheet1!$C$1</c:f>
              <c:strCache>
                <c:ptCount val="1"/>
                <c:pt idx="0">
                  <c:v>2007</c:v>
                </c:pt>
              </c:strCache>
            </c:strRef>
          </c:tx>
          <c:spPr>
            <a:solidFill>
              <a:schemeClr val="accent1">
                <a:lumMod val="5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Sheet1!$A$2:$A$3</c:f>
              <c:strCache>
                <c:ptCount val="2"/>
                <c:pt idx="0">
                  <c:v>Opposite-Sex Spouses</c:v>
                </c:pt>
                <c:pt idx="1">
                  <c:v>Same-Sex Spouses</c:v>
                </c:pt>
              </c:strCache>
            </c:strRef>
          </c:cat>
          <c:val>
            <c:numRef>
              <c:f>Sheet1!$C$2:$C$3</c:f>
              <c:numCache>
                <c:formatCode>0%</c:formatCode>
                <c:ptCount val="2"/>
                <c:pt idx="0">
                  <c:v>0.89</c:v>
                </c:pt>
                <c:pt idx="1">
                  <c:v>0.59</c:v>
                </c:pt>
              </c:numCache>
            </c:numRef>
          </c:val>
        </c:ser>
        <c:ser>
          <c:idx val="2"/>
          <c:order val="2"/>
          <c:tx>
            <c:strRef>
              <c:f>Sheet1!$D$1</c:f>
              <c:strCache>
                <c:ptCount val="1"/>
                <c:pt idx="0">
                  <c:v>2009</c:v>
                </c:pt>
              </c:strCache>
            </c:strRef>
          </c:tx>
          <c:spPr>
            <a:solidFill>
              <a:schemeClr val="accent6">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Sheet1!$A$2:$A$3</c:f>
              <c:strCache>
                <c:ptCount val="2"/>
                <c:pt idx="0">
                  <c:v>Opposite-Sex Spouses</c:v>
                </c:pt>
                <c:pt idx="1">
                  <c:v>Same-Sex Spouses</c:v>
                </c:pt>
              </c:strCache>
            </c:strRef>
          </c:cat>
          <c:val>
            <c:numRef>
              <c:f>Sheet1!$D$2:$D$3</c:f>
              <c:numCache>
                <c:formatCode>0%</c:formatCode>
                <c:ptCount val="2"/>
                <c:pt idx="0">
                  <c:v>0.93</c:v>
                </c:pt>
                <c:pt idx="1">
                  <c:v>0.71000000000000063</c:v>
                </c:pt>
              </c:numCache>
            </c:numRef>
          </c:val>
        </c:ser>
        <c:ser>
          <c:idx val="3"/>
          <c:order val="3"/>
          <c:tx>
            <c:strRef>
              <c:f>Sheet1!$E$1</c:f>
              <c:strCache>
                <c:ptCount val="1"/>
                <c:pt idx="0">
                  <c:v>2010</c:v>
                </c:pt>
              </c:strCache>
            </c:strRef>
          </c:tx>
          <c:spPr>
            <a:solidFill>
              <a:schemeClr val="accent1">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Sheet1!$A$2:$A$3</c:f>
              <c:strCache>
                <c:ptCount val="2"/>
                <c:pt idx="0">
                  <c:v>Opposite-Sex Spouses</c:v>
                </c:pt>
                <c:pt idx="1">
                  <c:v>Same-Sex Spouses</c:v>
                </c:pt>
              </c:strCache>
            </c:strRef>
          </c:cat>
          <c:val>
            <c:numRef>
              <c:f>Sheet1!$E$2:$E$3</c:f>
              <c:numCache>
                <c:formatCode>0%</c:formatCode>
                <c:ptCount val="2"/>
                <c:pt idx="0">
                  <c:v>0.91</c:v>
                </c:pt>
                <c:pt idx="1">
                  <c:v>0.68</c:v>
                </c:pt>
              </c:numCache>
            </c:numRef>
          </c:val>
        </c:ser>
        <c:ser>
          <c:idx val="4"/>
          <c:order val="4"/>
          <c:tx>
            <c:strRef>
              <c:f>Sheet1!$F$1</c:f>
              <c:strCache>
                <c:ptCount val="1"/>
                <c:pt idx="0">
                  <c:v>2011</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Sheet1!$A$2:$A$3</c:f>
              <c:strCache>
                <c:ptCount val="2"/>
                <c:pt idx="0">
                  <c:v>Opposite-Sex Spouses</c:v>
                </c:pt>
                <c:pt idx="1">
                  <c:v>Same-Sex Spouses</c:v>
                </c:pt>
              </c:strCache>
            </c:strRef>
          </c:cat>
          <c:val>
            <c:numRef>
              <c:f>Sheet1!$F$2:$F$3</c:f>
              <c:numCache>
                <c:formatCode>0%</c:formatCode>
                <c:ptCount val="2"/>
                <c:pt idx="0">
                  <c:v>0.91</c:v>
                </c:pt>
                <c:pt idx="1">
                  <c:v>0.73000000000000065</c:v>
                </c:pt>
              </c:numCache>
            </c:numRef>
          </c:val>
        </c:ser>
        <c:ser>
          <c:idx val="5"/>
          <c:order val="5"/>
          <c:tx>
            <c:strRef>
              <c:f>Sheet1!$G$1</c:f>
              <c:strCache>
                <c:ptCount val="1"/>
                <c:pt idx="0">
                  <c:v>2014</c:v>
                </c:pt>
              </c:strCache>
            </c:strRef>
          </c:tx>
          <c:spPr>
            <a:solidFill>
              <a:schemeClr val="accent2">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Sheet1!$A$2:$A$3</c:f>
              <c:strCache>
                <c:ptCount val="2"/>
                <c:pt idx="0">
                  <c:v>Opposite-Sex Spouses</c:v>
                </c:pt>
                <c:pt idx="1">
                  <c:v>Same-Sex Spouses</c:v>
                </c:pt>
              </c:strCache>
            </c:strRef>
          </c:cat>
          <c:val>
            <c:numRef>
              <c:f>Sheet1!$G$2:$G$3</c:f>
              <c:numCache>
                <c:formatCode>0%</c:formatCode>
                <c:ptCount val="2"/>
                <c:pt idx="0">
                  <c:v>0.88</c:v>
                </c:pt>
                <c:pt idx="1">
                  <c:v>0.78</c:v>
                </c:pt>
              </c:numCache>
            </c:numRef>
          </c:val>
        </c:ser>
        <c:dLbls>
          <c:showLegendKey val="0"/>
          <c:showVal val="0"/>
          <c:showCatName val="0"/>
          <c:showSerName val="0"/>
          <c:showPercent val="0"/>
          <c:showBubbleSize val="0"/>
        </c:dLbls>
        <c:gapWidth val="199"/>
        <c:axId val="117447680"/>
        <c:axId val="117461760"/>
      </c:barChart>
      <c:catAx>
        <c:axId val="117447680"/>
        <c:scaling>
          <c:orientation val="minMax"/>
        </c:scaling>
        <c:delete val="0"/>
        <c:axPos val="b"/>
        <c:numFmt formatCode="General" sourceLinked="0"/>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tx1">
                    <a:lumMod val="65000"/>
                    <a:lumOff val="35000"/>
                  </a:schemeClr>
                </a:solidFill>
                <a:latin typeface="+mn-lt"/>
                <a:ea typeface="+mn-ea"/>
                <a:cs typeface="+mn-cs"/>
              </a:defRPr>
            </a:pPr>
            <a:endParaRPr lang="en-US"/>
          </a:p>
        </c:txPr>
        <c:crossAx val="117461760"/>
        <c:crossesAt val="0"/>
        <c:auto val="1"/>
        <c:lblAlgn val="ctr"/>
        <c:lblOffset val="100"/>
        <c:noMultiLvlLbl val="0"/>
      </c:catAx>
      <c:valAx>
        <c:axId val="117461760"/>
        <c:scaling>
          <c:orientation val="minMax"/>
          <c:max val="1"/>
        </c:scaling>
        <c:delete val="0"/>
        <c:axPos val="l"/>
        <c:majorGridlines>
          <c:spPr>
            <a:ln w="9525" cap="flat" cmpd="sng" algn="ctr">
              <a:noFill/>
              <a:round/>
            </a:ln>
            <a:effectLst/>
          </c:spPr>
        </c:majorGridlines>
        <c:minorGridlines>
          <c:spPr>
            <a:ln w="9525" cap="flat" cmpd="sng" algn="ctr">
              <a:noFill/>
              <a:round/>
            </a:ln>
            <a:effectLst/>
          </c:spPr>
        </c:minorGridlines>
        <c:numFmt formatCode="0%" sourceLinked="1"/>
        <c:majorTickMark val="out"/>
        <c:minorTickMark val="none"/>
        <c:tickLblPos val="none"/>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17447680"/>
        <c:crosses val="autoZero"/>
        <c:crossBetween val="between"/>
      </c:valAx>
      <c:spPr>
        <a:noFill/>
        <a:ln>
          <a:noFill/>
        </a:ln>
        <a:effectLst/>
      </c:spPr>
    </c:plotArea>
    <c:legend>
      <c:legendPos val="t"/>
      <c:layout>
        <c:manualLayout>
          <c:xMode val="edge"/>
          <c:yMode val="edge"/>
          <c:x val="3.1421602191030469E-2"/>
          <c:y val="4.3356549180964467E-2"/>
          <c:w val="0.32529746281714889"/>
          <c:h val="5.972691618072444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2001</c:v>
                </c:pt>
              </c:strCache>
            </c:strRef>
          </c:tx>
          <c:spPr>
            <a:solidFill>
              <a:schemeClr val="accent4">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Sheet1!$A$2:$A$3</c:f>
              <c:strCache>
                <c:ptCount val="2"/>
                <c:pt idx="0">
                  <c:v>Opposite-Sex Domestic Partners</c:v>
                </c:pt>
                <c:pt idx="1">
                  <c:v>Same-Sex Domestic Partners</c:v>
                </c:pt>
              </c:strCache>
            </c:strRef>
          </c:cat>
          <c:val>
            <c:numRef>
              <c:f>Sheet1!$B$2:$B$3</c:f>
              <c:numCache>
                <c:formatCode>0%</c:formatCode>
                <c:ptCount val="2"/>
                <c:pt idx="0">
                  <c:v>0.26</c:v>
                </c:pt>
                <c:pt idx="1">
                  <c:v>0.32000000000000117</c:v>
                </c:pt>
              </c:numCache>
            </c:numRef>
          </c:val>
        </c:ser>
        <c:ser>
          <c:idx val="1"/>
          <c:order val="1"/>
          <c:tx>
            <c:strRef>
              <c:f>Sheet1!$C$1</c:f>
              <c:strCache>
                <c:ptCount val="1"/>
                <c:pt idx="0">
                  <c:v>2007</c:v>
                </c:pt>
              </c:strCache>
            </c:strRef>
          </c:tx>
          <c:spPr>
            <a:solidFill>
              <a:schemeClr val="accent1">
                <a:lumMod val="5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Sheet1!$A$2:$A$3</c:f>
              <c:strCache>
                <c:ptCount val="2"/>
                <c:pt idx="0">
                  <c:v>Opposite-Sex Domestic Partners</c:v>
                </c:pt>
                <c:pt idx="1">
                  <c:v>Same-Sex Domestic Partners</c:v>
                </c:pt>
              </c:strCache>
            </c:strRef>
          </c:cat>
          <c:val>
            <c:numRef>
              <c:f>Sheet1!$C$2:$C$3</c:f>
              <c:numCache>
                <c:formatCode>0%</c:formatCode>
                <c:ptCount val="2"/>
                <c:pt idx="0">
                  <c:v>0.36000000000000032</c:v>
                </c:pt>
                <c:pt idx="1">
                  <c:v>0.32000000000000117</c:v>
                </c:pt>
              </c:numCache>
            </c:numRef>
          </c:val>
        </c:ser>
        <c:ser>
          <c:idx val="2"/>
          <c:order val="2"/>
          <c:tx>
            <c:strRef>
              <c:f>Sheet1!$D$1</c:f>
              <c:strCache>
                <c:ptCount val="1"/>
                <c:pt idx="0">
                  <c:v>2009</c:v>
                </c:pt>
              </c:strCache>
            </c:strRef>
          </c:tx>
          <c:spPr>
            <a:solidFill>
              <a:schemeClr val="accent6">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Sheet1!$A$2:$A$3</c:f>
              <c:strCache>
                <c:ptCount val="2"/>
                <c:pt idx="0">
                  <c:v>Opposite-Sex Domestic Partners</c:v>
                </c:pt>
                <c:pt idx="1">
                  <c:v>Same-Sex Domestic Partners</c:v>
                </c:pt>
              </c:strCache>
            </c:strRef>
          </c:cat>
          <c:val>
            <c:numRef>
              <c:f>Sheet1!$D$2:$D$3</c:f>
              <c:numCache>
                <c:formatCode>0%</c:formatCode>
                <c:ptCount val="2"/>
                <c:pt idx="0">
                  <c:v>0.42000000000000032</c:v>
                </c:pt>
                <c:pt idx="1">
                  <c:v>0.4</c:v>
                </c:pt>
              </c:numCache>
            </c:numRef>
          </c:val>
        </c:ser>
        <c:ser>
          <c:idx val="3"/>
          <c:order val="3"/>
          <c:tx>
            <c:strRef>
              <c:f>Sheet1!$E$1</c:f>
              <c:strCache>
                <c:ptCount val="1"/>
                <c:pt idx="0">
                  <c:v>2010</c:v>
                </c:pt>
              </c:strCache>
            </c:strRef>
          </c:tx>
          <c:spPr>
            <a:solidFill>
              <a:schemeClr val="accent1">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Sheet1!$A$2:$A$3</c:f>
              <c:strCache>
                <c:ptCount val="2"/>
                <c:pt idx="0">
                  <c:v>Opposite-Sex Domestic Partners</c:v>
                </c:pt>
                <c:pt idx="1">
                  <c:v>Same-Sex Domestic Partners</c:v>
                </c:pt>
              </c:strCache>
            </c:strRef>
          </c:cat>
          <c:val>
            <c:numRef>
              <c:f>Sheet1!$E$2:$E$3</c:f>
              <c:numCache>
                <c:formatCode>0%</c:formatCode>
                <c:ptCount val="2"/>
                <c:pt idx="0">
                  <c:v>0.35000000000000031</c:v>
                </c:pt>
                <c:pt idx="1">
                  <c:v>0.35000000000000031</c:v>
                </c:pt>
              </c:numCache>
            </c:numRef>
          </c:val>
        </c:ser>
        <c:ser>
          <c:idx val="4"/>
          <c:order val="4"/>
          <c:tx>
            <c:strRef>
              <c:f>Sheet1!$F$1</c:f>
              <c:strCache>
                <c:ptCount val="1"/>
                <c:pt idx="0">
                  <c:v>2011</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Sheet1!$A$2:$A$3</c:f>
              <c:strCache>
                <c:ptCount val="2"/>
                <c:pt idx="0">
                  <c:v>Opposite-Sex Domestic Partners</c:v>
                </c:pt>
                <c:pt idx="1">
                  <c:v>Same-Sex Domestic Partners</c:v>
                </c:pt>
              </c:strCache>
            </c:strRef>
          </c:cat>
          <c:val>
            <c:numRef>
              <c:f>Sheet1!$F$2:$F$3</c:f>
              <c:numCache>
                <c:formatCode>0%</c:formatCode>
                <c:ptCount val="2"/>
                <c:pt idx="0">
                  <c:v>0.49000000000000032</c:v>
                </c:pt>
                <c:pt idx="1">
                  <c:v>0.46</c:v>
                </c:pt>
              </c:numCache>
            </c:numRef>
          </c:val>
        </c:ser>
        <c:ser>
          <c:idx val="5"/>
          <c:order val="5"/>
          <c:tx>
            <c:strRef>
              <c:f>Sheet1!$G$1</c:f>
              <c:strCache>
                <c:ptCount val="1"/>
                <c:pt idx="0">
                  <c:v>2014</c:v>
                </c:pt>
              </c:strCache>
            </c:strRef>
          </c:tx>
          <c:spPr>
            <a:solidFill>
              <a:schemeClr val="accent2">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Sheet1!$A$2:$A$3</c:f>
              <c:strCache>
                <c:ptCount val="2"/>
                <c:pt idx="0">
                  <c:v>Opposite-Sex Domestic Partners</c:v>
                </c:pt>
                <c:pt idx="1">
                  <c:v>Same-Sex Domestic Partners</c:v>
                </c:pt>
              </c:strCache>
            </c:strRef>
          </c:cat>
          <c:val>
            <c:numRef>
              <c:f>Sheet1!$G$2:$G$3</c:f>
              <c:numCache>
                <c:formatCode>0%</c:formatCode>
                <c:ptCount val="2"/>
                <c:pt idx="0">
                  <c:v>0.45</c:v>
                </c:pt>
                <c:pt idx="1">
                  <c:v>0.47000000000000008</c:v>
                </c:pt>
              </c:numCache>
            </c:numRef>
          </c:val>
        </c:ser>
        <c:dLbls>
          <c:showLegendKey val="0"/>
          <c:showVal val="0"/>
          <c:showCatName val="0"/>
          <c:showSerName val="0"/>
          <c:showPercent val="0"/>
          <c:showBubbleSize val="0"/>
        </c:dLbls>
        <c:gapWidth val="199"/>
        <c:axId val="132170880"/>
        <c:axId val="132172416"/>
      </c:barChart>
      <c:catAx>
        <c:axId val="132170880"/>
        <c:scaling>
          <c:orientation val="minMax"/>
        </c:scaling>
        <c:delete val="0"/>
        <c:axPos val="b"/>
        <c:numFmt formatCode="General" sourceLinked="0"/>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tx1">
                    <a:lumMod val="65000"/>
                    <a:lumOff val="35000"/>
                  </a:schemeClr>
                </a:solidFill>
                <a:latin typeface="+mn-lt"/>
                <a:ea typeface="+mn-ea"/>
                <a:cs typeface="+mn-cs"/>
              </a:defRPr>
            </a:pPr>
            <a:endParaRPr lang="en-US"/>
          </a:p>
        </c:txPr>
        <c:crossAx val="132172416"/>
        <c:crossesAt val="0"/>
        <c:auto val="1"/>
        <c:lblAlgn val="ctr"/>
        <c:lblOffset val="100"/>
        <c:noMultiLvlLbl val="0"/>
      </c:catAx>
      <c:valAx>
        <c:axId val="132172416"/>
        <c:scaling>
          <c:orientation val="minMax"/>
          <c:max val="1"/>
        </c:scaling>
        <c:delete val="0"/>
        <c:axPos val="l"/>
        <c:majorGridlines>
          <c:spPr>
            <a:ln w="9525" cap="flat" cmpd="sng" algn="ctr">
              <a:noFill/>
              <a:round/>
            </a:ln>
            <a:effectLst/>
          </c:spPr>
        </c:majorGridlines>
        <c:minorGridlines>
          <c:spPr>
            <a:ln w="9525" cap="flat" cmpd="sng" algn="ctr">
              <a:noFill/>
              <a:round/>
            </a:ln>
            <a:effectLst/>
          </c:spPr>
        </c:minorGridlines>
        <c:numFmt formatCode="0%" sourceLinked="1"/>
        <c:majorTickMark val="out"/>
        <c:minorTickMark val="none"/>
        <c:tickLblPos val="none"/>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2170880"/>
        <c:crosses val="autoZero"/>
        <c:crossBetween val="between"/>
      </c:valAx>
      <c:spPr>
        <a:noFill/>
        <a:ln>
          <a:noFill/>
        </a:ln>
        <a:effectLst/>
      </c:spPr>
    </c:plotArea>
    <c:legend>
      <c:legendPos val="t"/>
      <c:layout>
        <c:manualLayout>
          <c:xMode val="edge"/>
          <c:yMode val="edge"/>
          <c:x val="3.1421602191030469E-2"/>
          <c:y val="4.3356549180964467E-2"/>
          <c:w val="0.32529746281714889"/>
          <c:h val="5.972691618072444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Lbls>
            <c:dLbl>
              <c:idx val="0"/>
              <c:layout>
                <c:manualLayout>
                  <c:x val="-7.2878865685267686E-3"/>
                  <c:y val="6.6657887757742562E-2"/>
                </c:manualLayout>
              </c:layout>
              <c:showLegendKey val="0"/>
              <c:showVal val="0"/>
              <c:showCatName val="1"/>
              <c:showSerName val="0"/>
              <c:showPercent val="1"/>
              <c:showBubbleSize val="0"/>
              <c:extLst>
                <c:ext xmlns:c15="http://schemas.microsoft.com/office/drawing/2012/chart" uri="{CE6537A1-D6FC-4f65-9D91-7224C49458BB}">
                  <c15:layout>
                    <c:manualLayout>
                      <c:w val="0.16807971014492751"/>
                      <c:h val="0.13668002807412341"/>
                    </c:manualLayout>
                  </c15:layout>
                </c:ext>
              </c:extLst>
            </c:dLbl>
            <c:dLbl>
              <c:idx val="1"/>
              <c:layout>
                <c:manualLayout>
                  <c:x val="4.2065787972155474E-2"/>
                  <c:y val="-0.40456337797707442"/>
                </c:manualLayout>
              </c:layout>
              <c:showLegendKey val="0"/>
              <c:showVal val="0"/>
              <c:showCatName val="1"/>
              <c:showSerName val="0"/>
              <c:showPercent val="1"/>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0"/>
            <c:showCatName val="1"/>
            <c:showSerName val="0"/>
            <c:showPercent val="1"/>
            <c:showBubbleSize val="0"/>
            <c:showLeaderLines val="0"/>
            <c:extLst>
              <c:ext xmlns:c15="http://schemas.microsoft.com/office/drawing/2012/chart" uri="{CE6537A1-D6FC-4f65-9D91-7224C49458BB}"/>
            </c:extLst>
          </c:dLbls>
          <c:cat>
            <c:strRef>
              <c:f>Sheet1!$A$2:$A$3</c:f>
              <c:strCache>
                <c:ptCount val="2"/>
                <c:pt idx="0">
                  <c:v>Offer to Full Time and Non-Full Time</c:v>
                </c:pt>
                <c:pt idx="1">
                  <c:v>Offer Only to Full Time</c:v>
                </c:pt>
              </c:strCache>
            </c:strRef>
          </c:cat>
          <c:val>
            <c:numRef>
              <c:f>Sheet1!$B$2:$B$3</c:f>
              <c:numCache>
                <c:formatCode>0%</c:formatCode>
                <c:ptCount val="2"/>
                <c:pt idx="0">
                  <c:v>0.25</c:v>
                </c:pt>
                <c:pt idx="1">
                  <c:v>0.75000000000000222</c:v>
                </c:pt>
              </c:numCache>
            </c:numRef>
          </c:val>
        </c:ser>
        <c:dLbls>
          <c:showLegendKey val="0"/>
          <c:showVal val="0"/>
          <c:showCatName val="1"/>
          <c:showSerName val="0"/>
          <c:showPercent val="1"/>
          <c:showBubbleSize val="0"/>
          <c:showLeaderLines val="0"/>
        </c:dLbls>
        <c:firstSliceAng val="270"/>
      </c:pieChart>
      <c:spPr>
        <a:noFill/>
        <a:ln>
          <a:noFill/>
        </a:ln>
        <a:effectLst/>
      </c:spPr>
    </c:plotArea>
    <c:plotVisOnly val="1"/>
    <c:dispBlanksAs val="zero"/>
    <c:showDLblsOverMax val="0"/>
  </c:chart>
  <c:spPr>
    <a:noFill/>
    <a:ln>
      <a:noFill/>
    </a:ln>
    <a:effectLst/>
  </c:spPr>
  <c:txPr>
    <a:bodyPr/>
    <a:lstStyle/>
    <a:p>
      <a:pPr>
        <a:defRPr/>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Under the median percent of part-time employees</c:v>
                </c:pt>
              </c:strCache>
            </c:strRef>
          </c:tx>
          <c:spPr>
            <a:solidFill>
              <a:schemeClr val="accent1">
                <a:lumMod val="5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All*1</c:v>
                </c:pt>
                <c:pt idx="1">
                  <c:v>3-10 Employees*1</c:v>
                </c:pt>
                <c:pt idx="2">
                  <c:v>11-50 Employees*2</c:v>
                </c:pt>
                <c:pt idx="3">
                  <c:v>51+ Employees*2</c:v>
                </c:pt>
              </c:strCache>
            </c:strRef>
          </c:cat>
          <c:val>
            <c:numRef>
              <c:f>Sheet1!$B$2:$B$5</c:f>
              <c:numCache>
                <c:formatCode>0%</c:formatCode>
                <c:ptCount val="4"/>
                <c:pt idx="0">
                  <c:v>0.9</c:v>
                </c:pt>
                <c:pt idx="1">
                  <c:v>0.84000000000000064</c:v>
                </c:pt>
                <c:pt idx="2">
                  <c:v>0.96000000000000063</c:v>
                </c:pt>
                <c:pt idx="3">
                  <c:v>0.99</c:v>
                </c:pt>
              </c:numCache>
            </c:numRef>
          </c:val>
        </c:ser>
        <c:ser>
          <c:idx val="1"/>
          <c:order val="1"/>
          <c:tx>
            <c:strRef>
              <c:f>Sheet1!$C$1</c:f>
              <c:strCache>
                <c:ptCount val="1"/>
                <c:pt idx="0">
                  <c:v>Over or equal to the median percent of part-time employees</c:v>
                </c:pt>
              </c:strCache>
            </c:strRef>
          </c:tx>
          <c:spPr>
            <a:solidFill>
              <a:schemeClr val="accent6">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All*1</c:v>
                </c:pt>
                <c:pt idx="1">
                  <c:v>3-10 Employees*1</c:v>
                </c:pt>
                <c:pt idx="2">
                  <c:v>11-50 Employees*2</c:v>
                </c:pt>
                <c:pt idx="3">
                  <c:v>51+ Employees*2</c:v>
                </c:pt>
              </c:strCache>
            </c:strRef>
          </c:cat>
          <c:val>
            <c:numRef>
              <c:f>Sheet1!$C$2:$C$5</c:f>
              <c:numCache>
                <c:formatCode>0%</c:formatCode>
                <c:ptCount val="4"/>
                <c:pt idx="0">
                  <c:v>0.630000000000001</c:v>
                </c:pt>
                <c:pt idx="1">
                  <c:v>0.54</c:v>
                </c:pt>
                <c:pt idx="2">
                  <c:v>0.84000000000000064</c:v>
                </c:pt>
                <c:pt idx="3">
                  <c:v>0.98</c:v>
                </c:pt>
              </c:numCache>
            </c:numRef>
          </c:val>
        </c:ser>
        <c:dLbls>
          <c:showLegendKey val="0"/>
          <c:showVal val="0"/>
          <c:showCatName val="0"/>
          <c:showSerName val="0"/>
          <c:showPercent val="0"/>
          <c:showBubbleSize val="0"/>
        </c:dLbls>
        <c:gapWidth val="199"/>
        <c:axId val="134691456"/>
        <c:axId val="134701440"/>
      </c:barChart>
      <c:catAx>
        <c:axId val="134691456"/>
        <c:scaling>
          <c:orientation val="minMax"/>
        </c:scaling>
        <c:delete val="0"/>
        <c:axPos val="b"/>
        <c:numFmt formatCode="General" sourceLinked="0"/>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tx1">
                    <a:lumMod val="65000"/>
                    <a:lumOff val="35000"/>
                  </a:schemeClr>
                </a:solidFill>
                <a:latin typeface="+mn-lt"/>
                <a:ea typeface="+mn-ea"/>
                <a:cs typeface="+mn-cs"/>
              </a:defRPr>
            </a:pPr>
            <a:endParaRPr lang="en-US"/>
          </a:p>
        </c:txPr>
        <c:crossAx val="134701440"/>
        <c:crossesAt val="0"/>
        <c:auto val="1"/>
        <c:lblAlgn val="ctr"/>
        <c:lblOffset val="100"/>
        <c:noMultiLvlLbl val="0"/>
      </c:catAx>
      <c:valAx>
        <c:axId val="134701440"/>
        <c:scaling>
          <c:orientation val="minMax"/>
          <c:max val="1"/>
        </c:scaling>
        <c:delete val="0"/>
        <c:axPos val="l"/>
        <c:majorGridlines>
          <c:spPr>
            <a:ln w="9525" cap="flat" cmpd="sng" algn="ctr">
              <a:noFill/>
              <a:round/>
            </a:ln>
            <a:effectLst/>
          </c:spPr>
        </c:majorGridlines>
        <c:minorGridlines>
          <c:spPr>
            <a:ln w="9525" cap="flat" cmpd="sng" algn="ctr">
              <a:noFill/>
              <a:round/>
            </a:ln>
            <a:effectLst/>
          </c:spPr>
        </c:minorGridlines>
        <c:numFmt formatCode="0%" sourceLinked="1"/>
        <c:majorTickMark val="out"/>
        <c:minorTickMark val="none"/>
        <c:tickLblPos val="none"/>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4691456"/>
        <c:crosses val="autoZero"/>
        <c:crossBetween val="between"/>
      </c:valAx>
      <c:spPr>
        <a:noFill/>
        <a:ln>
          <a:noFill/>
        </a:ln>
        <a:effectLst/>
      </c:spPr>
    </c:plotArea>
    <c:legend>
      <c:legendPos val="t"/>
      <c:layout>
        <c:manualLayout>
          <c:xMode val="edge"/>
          <c:yMode val="edge"/>
          <c:x val="3.1421602191030469E-2"/>
          <c:y val="2.292605171099097E-2"/>
          <c:w val="0.39609399368557335"/>
          <c:h val="0.11226248110351369"/>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3285024154589372E-2"/>
          <c:y val="4.4626915037118083E-2"/>
          <c:w val="0.97342995169082125"/>
          <c:h val="0.79380432591176597"/>
        </c:manualLayout>
      </c:layout>
      <c:barChart>
        <c:barDir val="col"/>
        <c:grouping val="clustered"/>
        <c:varyColors val="0"/>
        <c:ser>
          <c:idx val="0"/>
          <c:order val="0"/>
          <c:tx>
            <c:strRef>
              <c:f>Sheet1!$B$1</c:f>
              <c:strCache>
                <c:ptCount val="1"/>
                <c:pt idx="0">
                  <c:v>MA</c:v>
                </c:pt>
              </c:strCache>
            </c:strRef>
          </c:tx>
          <c:spPr>
            <a:solidFill>
              <a:schemeClr val="accent1">
                <a:lumMod val="50000"/>
              </a:schemeClr>
            </a:solidFill>
            <a:ln>
              <a:noFill/>
            </a:ln>
            <a:effectLst/>
          </c:spPr>
          <c:invertIfNegative val="0"/>
          <c:dLbls>
            <c:dLbl>
              <c:idx val="0"/>
              <c:layout>
                <c:manualLayout>
                  <c:x val="-2.4154589371980675E-3"/>
                  <c:y val="0"/>
                </c:manualLayout>
              </c:layout>
              <c:spPr>
                <a:noFill/>
                <a:ln>
                  <a:noFill/>
                </a:ln>
                <a:effectLst/>
              </c:spPr>
              <c:txPr>
                <a:bodyPr rot="0" spcFirstLastPara="1" vertOverflow="ellipsis" vert="horz" wrap="square" lIns="38100" tIns="19050" rIns="38100" bIns="19050" anchor="ctr" anchorCtr="1">
                  <a:no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3.955314009661836E-2"/>
                      <c:h val="3.9722724366620103E-2"/>
                    </c:manualLayout>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Sheet1!$A$2:$A$9</c:f>
              <c:strCache>
                <c:ptCount val="8"/>
                <c:pt idx="0">
                  <c:v>Wholesale Trade (n=29)</c:v>
                </c:pt>
                <c:pt idx="1">
                  <c:v>Services (n=300)</c:v>
                </c:pt>
                <c:pt idx="2">
                  <c:v>Finance and Insurance (n=54)</c:v>
                </c:pt>
                <c:pt idx="3">
                  <c:v>Construction (n=35)</c:v>
                </c:pt>
                <c:pt idx="4">
                  <c:v>Transportation and Communication (n=19)</c:v>
                </c:pt>
                <c:pt idx="5">
                  <c:v>Manufacturing (n=55)</c:v>
                </c:pt>
                <c:pt idx="6">
                  <c:v>Retail Trade (n=83)</c:v>
                </c:pt>
                <c:pt idx="7">
                  <c:v>Agriculture and Fishing (n=14)</c:v>
                </c:pt>
              </c:strCache>
            </c:strRef>
          </c:cat>
          <c:val>
            <c:numRef>
              <c:f>Sheet1!$B$2:$B$9</c:f>
              <c:numCache>
                <c:formatCode>0%</c:formatCode>
                <c:ptCount val="8"/>
                <c:pt idx="0">
                  <c:v>1</c:v>
                </c:pt>
                <c:pt idx="1">
                  <c:v>0.8</c:v>
                </c:pt>
                <c:pt idx="2">
                  <c:v>0.89</c:v>
                </c:pt>
                <c:pt idx="3">
                  <c:v>0.6200000000000021</c:v>
                </c:pt>
                <c:pt idx="4">
                  <c:v>0.64000000000000234</c:v>
                </c:pt>
                <c:pt idx="5">
                  <c:v>0.9</c:v>
                </c:pt>
                <c:pt idx="6">
                  <c:v>0.56000000000000005</c:v>
                </c:pt>
                <c:pt idx="7">
                  <c:v>0.65000000000000246</c:v>
                </c:pt>
              </c:numCache>
            </c:numRef>
          </c:val>
        </c:ser>
        <c:dLbls>
          <c:showLegendKey val="0"/>
          <c:showVal val="0"/>
          <c:showCatName val="0"/>
          <c:showSerName val="0"/>
          <c:showPercent val="0"/>
          <c:showBubbleSize val="0"/>
        </c:dLbls>
        <c:gapWidth val="199"/>
        <c:axId val="139569408"/>
        <c:axId val="135266304"/>
      </c:barChart>
      <c:catAx>
        <c:axId val="139569408"/>
        <c:scaling>
          <c:orientation val="minMax"/>
        </c:scaling>
        <c:delete val="0"/>
        <c:axPos val="b"/>
        <c:numFmt formatCode="General" sourceLinked="0"/>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tx1">
                    <a:lumMod val="65000"/>
                    <a:lumOff val="35000"/>
                  </a:schemeClr>
                </a:solidFill>
                <a:latin typeface="+mn-lt"/>
                <a:ea typeface="+mn-ea"/>
                <a:cs typeface="+mn-cs"/>
              </a:defRPr>
            </a:pPr>
            <a:endParaRPr lang="en-US"/>
          </a:p>
        </c:txPr>
        <c:crossAx val="135266304"/>
        <c:crossesAt val="0"/>
        <c:auto val="1"/>
        <c:lblAlgn val="ctr"/>
        <c:lblOffset val="100"/>
        <c:noMultiLvlLbl val="0"/>
      </c:catAx>
      <c:valAx>
        <c:axId val="135266304"/>
        <c:scaling>
          <c:orientation val="minMax"/>
          <c:max val="1"/>
        </c:scaling>
        <c:delete val="0"/>
        <c:axPos val="l"/>
        <c:majorGridlines>
          <c:spPr>
            <a:ln w="9525" cap="flat" cmpd="sng" algn="ctr">
              <a:noFill/>
              <a:round/>
            </a:ln>
            <a:effectLst/>
          </c:spPr>
        </c:majorGridlines>
        <c:minorGridlines>
          <c:spPr>
            <a:ln w="9525" cap="flat" cmpd="sng" algn="ctr">
              <a:noFill/>
              <a:round/>
            </a:ln>
            <a:effectLst/>
          </c:spPr>
        </c:minorGridlines>
        <c:numFmt formatCode="0%" sourceLinked="1"/>
        <c:majorTickMark val="out"/>
        <c:minorTickMark val="none"/>
        <c:tickLblPos val="none"/>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956940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2009</c:v>
                </c:pt>
              </c:strCache>
            </c:strRef>
          </c:tx>
          <c:spPr>
            <a:solidFill>
              <a:schemeClr val="accent1">
                <a:lumMod val="5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Sheet1!$A$2:$A$7</c:f>
              <c:strCache>
                <c:ptCount val="6"/>
                <c:pt idx="0">
                  <c:v>Boston</c:v>
                </c:pt>
                <c:pt idx="1">
                  <c:v>Metrowest</c:v>
                </c:pt>
                <c:pt idx="2">
                  <c:v>Western</c:v>
                </c:pt>
                <c:pt idx="3">
                  <c:v>Central</c:v>
                </c:pt>
                <c:pt idx="4">
                  <c:v>Southeast</c:v>
                </c:pt>
                <c:pt idx="5">
                  <c:v>Northeast</c:v>
                </c:pt>
              </c:strCache>
            </c:strRef>
          </c:cat>
          <c:val>
            <c:numRef>
              <c:f>Sheet1!$B$2:$B$7</c:f>
              <c:numCache>
                <c:formatCode>0%</c:formatCode>
                <c:ptCount val="6"/>
                <c:pt idx="0">
                  <c:v>0.83000000000000063</c:v>
                </c:pt>
                <c:pt idx="1">
                  <c:v>0.78</c:v>
                </c:pt>
                <c:pt idx="2">
                  <c:v>0.77000000000000235</c:v>
                </c:pt>
                <c:pt idx="3">
                  <c:v>0.75000000000000222</c:v>
                </c:pt>
                <c:pt idx="4">
                  <c:v>0.73000000000000065</c:v>
                </c:pt>
                <c:pt idx="5">
                  <c:v>0.68</c:v>
                </c:pt>
              </c:numCache>
            </c:numRef>
          </c:val>
        </c:ser>
        <c:ser>
          <c:idx val="1"/>
          <c:order val="1"/>
          <c:tx>
            <c:strRef>
              <c:f>Sheet1!$C$1</c:f>
              <c:strCache>
                <c:ptCount val="1"/>
                <c:pt idx="0">
                  <c:v>2010</c:v>
                </c:pt>
              </c:strCache>
            </c:strRef>
          </c:tx>
          <c:spPr>
            <a:solidFill>
              <a:schemeClr val="accent6">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Sheet1!$A$2:$A$7</c:f>
              <c:strCache>
                <c:ptCount val="6"/>
                <c:pt idx="0">
                  <c:v>Boston</c:v>
                </c:pt>
                <c:pt idx="1">
                  <c:v>Metrowest</c:v>
                </c:pt>
                <c:pt idx="2">
                  <c:v>Western</c:v>
                </c:pt>
                <c:pt idx="3">
                  <c:v>Central</c:v>
                </c:pt>
                <c:pt idx="4">
                  <c:v>Southeast</c:v>
                </c:pt>
                <c:pt idx="5">
                  <c:v>Northeast</c:v>
                </c:pt>
              </c:strCache>
            </c:strRef>
          </c:cat>
          <c:val>
            <c:numRef>
              <c:f>Sheet1!$C$2:$C$7</c:f>
              <c:numCache>
                <c:formatCode>0%</c:formatCode>
                <c:ptCount val="6"/>
                <c:pt idx="0">
                  <c:v>0.81</c:v>
                </c:pt>
                <c:pt idx="1">
                  <c:v>0.82000000000000062</c:v>
                </c:pt>
                <c:pt idx="2">
                  <c:v>0.72000000000000064</c:v>
                </c:pt>
                <c:pt idx="3">
                  <c:v>0.71000000000000063</c:v>
                </c:pt>
                <c:pt idx="4">
                  <c:v>0.75000000000000222</c:v>
                </c:pt>
                <c:pt idx="5">
                  <c:v>0.76000000000000234</c:v>
                </c:pt>
              </c:numCache>
            </c:numRef>
          </c:val>
        </c:ser>
        <c:ser>
          <c:idx val="2"/>
          <c:order val="2"/>
          <c:tx>
            <c:strRef>
              <c:f>Sheet1!$D$1</c:f>
              <c:strCache>
                <c:ptCount val="1"/>
                <c:pt idx="0">
                  <c:v>2011</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Sheet1!$A$2:$A$7</c:f>
              <c:strCache>
                <c:ptCount val="6"/>
                <c:pt idx="0">
                  <c:v>Boston</c:v>
                </c:pt>
                <c:pt idx="1">
                  <c:v>Metrowest</c:v>
                </c:pt>
                <c:pt idx="2">
                  <c:v>Western</c:v>
                </c:pt>
                <c:pt idx="3">
                  <c:v>Central</c:v>
                </c:pt>
                <c:pt idx="4">
                  <c:v>Southeast</c:v>
                </c:pt>
                <c:pt idx="5">
                  <c:v>Northeast</c:v>
                </c:pt>
              </c:strCache>
            </c:strRef>
          </c:cat>
          <c:val>
            <c:numRef>
              <c:f>Sheet1!$D$2:$D$7</c:f>
              <c:numCache>
                <c:formatCode>0%</c:formatCode>
                <c:ptCount val="6"/>
                <c:pt idx="0">
                  <c:v>0.92</c:v>
                </c:pt>
                <c:pt idx="1">
                  <c:v>0.76000000000000234</c:v>
                </c:pt>
                <c:pt idx="2">
                  <c:v>0.75000000000000222</c:v>
                </c:pt>
                <c:pt idx="3">
                  <c:v>0.81</c:v>
                </c:pt>
                <c:pt idx="4">
                  <c:v>0.69000000000000061</c:v>
                </c:pt>
                <c:pt idx="5">
                  <c:v>0.73000000000000065</c:v>
                </c:pt>
              </c:numCache>
            </c:numRef>
          </c:val>
        </c:ser>
        <c:ser>
          <c:idx val="3"/>
          <c:order val="3"/>
          <c:tx>
            <c:strRef>
              <c:f>Sheet1!$E$1</c:f>
              <c:strCache>
                <c:ptCount val="1"/>
                <c:pt idx="0">
                  <c:v>2014</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Sheet1!$A$2:$A$7</c:f>
              <c:strCache>
                <c:ptCount val="6"/>
                <c:pt idx="0">
                  <c:v>Boston</c:v>
                </c:pt>
                <c:pt idx="1">
                  <c:v>Metrowest</c:v>
                </c:pt>
                <c:pt idx="2">
                  <c:v>Western</c:v>
                </c:pt>
                <c:pt idx="3">
                  <c:v>Central</c:v>
                </c:pt>
                <c:pt idx="4">
                  <c:v>Southeast</c:v>
                </c:pt>
                <c:pt idx="5">
                  <c:v>Northeast</c:v>
                </c:pt>
              </c:strCache>
            </c:strRef>
          </c:cat>
          <c:val>
            <c:numRef>
              <c:f>Sheet1!$E$2:$E$7</c:f>
              <c:numCache>
                <c:formatCode>0%</c:formatCode>
                <c:ptCount val="6"/>
                <c:pt idx="0">
                  <c:v>0.73000000000000065</c:v>
                </c:pt>
                <c:pt idx="1">
                  <c:v>0.82000000000000062</c:v>
                </c:pt>
                <c:pt idx="2">
                  <c:v>0.82000000000000062</c:v>
                </c:pt>
                <c:pt idx="3">
                  <c:v>0.64000000000000234</c:v>
                </c:pt>
                <c:pt idx="4">
                  <c:v>0.72000000000000064</c:v>
                </c:pt>
                <c:pt idx="5">
                  <c:v>0.82000000000000062</c:v>
                </c:pt>
              </c:numCache>
            </c:numRef>
          </c:val>
        </c:ser>
        <c:dLbls>
          <c:showLegendKey val="0"/>
          <c:showVal val="0"/>
          <c:showCatName val="0"/>
          <c:showSerName val="0"/>
          <c:showPercent val="0"/>
          <c:showBubbleSize val="0"/>
        </c:dLbls>
        <c:gapWidth val="199"/>
        <c:axId val="134845184"/>
        <c:axId val="134846720"/>
      </c:barChart>
      <c:catAx>
        <c:axId val="134845184"/>
        <c:scaling>
          <c:orientation val="minMax"/>
        </c:scaling>
        <c:delete val="0"/>
        <c:axPos val="b"/>
        <c:numFmt formatCode="General" sourceLinked="0"/>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tx1">
                    <a:lumMod val="65000"/>
                    <a:lumOff val="35000"/>
                  </a:schemeClr>
                </a:solidFill>
                <a:latin typeface="+mn-lt"/>
                <a:ea typeface="+mn-ea"/>
                <a:cs typeface="+mn-cs"/>
              </a:defRPr>
            </a:pPr>
            <a:endParaRPr lang="en-US"/>
          </a:p>
        </c:txPr>
        <c:crossAx val="134846720"/>
        <c:crossesAt val="0"/>
        <c:auto val="1"/>
        <c:lblAlgn val="ctr"/>
        <c:lblOffset val="100"/>
        <c:noMultiLvlLbl val="0"/>
      </c:catAx>
      <c:valAx>
        <c:axId val="134846720"/>
        <c:scaling>
          <c:orientation val="minMax"/>
          <c:max val="1"/>
        </c:scaling>
        <c:delete val="0"/>
        <c:axPos val="l"/>
        <c:majorGridlines>
          <c:spPr>
            <a:ln w="9525" cap="flat" cmpd="sng" algn="ctr">
              <a:noFill/>
              <a:round/>
            </a:ln>
            <a:effectLst/>
          </c:spPr>
        </c:majorGridlines>
        <c:minorGridlines>
          <c:spPr>
            <a:ln w="9525" cap="flat" cmpd="sng" algn="ctr">
              <a:noFill/>
              <a:round/>
            </a:ln>
            <a:effectLst/>
          </c:spPr>
        </c:minorGridlines>
        <c:numFmt formatCode="0%" sourceLinked="1"/>
        <c:majorTickMark val="out"/>
        <c:minorTickMark val="none"/>
        <c:tickLblPos val="none"/>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4845184"/>
        <c:crosses val="autoZero"/>
        <c:crossBetween val="between"/>
      </c:valAx>
      <c:spPr>
        <a:noFill/>
        <a:ln>
          <a:noFill/>
        </a:ln>
        <a:effectLst/>
      </c:spPr>
    </c:plotArea>
    <c:legend>
      <c:legendPos val="t"/>
      <c:layout>
        <c:manualLayout>
          <c:xMode val="edge"/>
          <c:yMode val="edge"/>
          <c:x val="3.1421602191030469E-2"/>
          <c:y val="5.2112476668096375E-2"/>
          <c:w val="0.2168649435124973"/>
          <c:h val="5.972691618072444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2007</c:v>
                </c:pt>
              </c:strCache>
            </c:strRef>
          </c:tx>
          <c:spPr>
            <a:solidFill>
              <a:schemeClr val="accent1">
                <a:lumMod val="5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All</c:v>
                </c:pt>
                <c:pt idx="1">
                  <c:v>Small Employers*</c:v>
                </c:pt>
                <c:pt idx="2">
                  <c:v>11-50 Employees</c:v>
                </c:pt>
                <c:pt idx="3">
                  <c:v>51+ Employees</c:v>
                </c:pt>
              </c:strCache>
            </c:strRef>
          </c:cat>
          <c:val>
            <c:numRef>
              <c:f>Sheet1!$B$2:$B$5</c:f>
              <c:numCache>
                <c:formatCode>0%</c:formatCode>
                <c:ptCount val="4"/>
                <c:pt idx="0">
                  <c:v>0.78</c:v>
                </c:pt>
                <c:pt idx="1">
                  <c:v>0.8</c:v>
                </c:pt>
                <c:pt idx="2">
                  <c:v>0.78</c:v>
                </c:pt>
                <c:pt idx="3">
                  <c:v>0.8</c:v>
                </c:pt>
              </c:numCache>
            </c:numRef>
          </c:val>
        </c:ser>
        <c:ser>
          <c:idx val="1"/>
          <c:order val="1"/>
          <c:tx>
            <c:strRef>
              <c:f>Sheet1!$C$1</c:f>
              <c:strCache>
                <c:ptCount val="1"/>
                <c:pt idx="0">
                  <c:v>2009</c:v>
                </c:pt>
              </c:strCache>
            </c:strRef>
          </c:tx>
          <c:spPr>
            <a:solidFill>
              <a:schemeClr val="accent6">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All</c:v>
                </c:pt>
                <c:pt idx="1">
                  <c:v>Small Employers*</c:v>
                </c:pt>
                <c:pt idx="2">
                  <c:v>11-50 Employees</c:v>
                </c:pt>
                <c:pt idx="3">
                  <c:v>51+ Employees</c:v>
                </c:pt>
              </c:strCache>
            </c:strRef>
          </c:cat>
          <c:val>
            <c:numRef>
              <c:f>Sheet1!$C$2:$C$5</c:f>
              <c:numCache>
                <c:formatCode>0%</c:formatCode>
                <c:ptCount val="4"/>
                <c:pt idx="0">
                  <c:v>0.8</c:v>
                </c:pt>
                <c:pt idx="1">
                  <c:v>0.8</c:v>
                </c:pt>
                <c:pt idx="2">
                  <c:v>0.75</c:v>
                </c:pt>
                <c:pt idx="3">
                  <c:v>0.8</c:v>
                </c:pt>
              </c:numCache>
            </c:numRef>
          </c:val>
        </c:ser>
        <c:ser>
          <c:idx val="2"/>
          <c:order val="2"/>
          <c:tx>
            <c:strRef>
              <c:f>Sheet1!$D$1</c:f>
              <c:strCache>
                <c:ptCount val="1"/>
                <c:pt idx="0">
                  <c:v>2010</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All</c:v>
                </c:pt>
                <c:pt idx="1">
                  <c:v>Small Employers*</c:v>
                </c:pt>
                <c:pt idx="2">
                  <c:v>11-50 Employees</c:v>
                </c:pt>
                <c:pt idx="3">
                  <c:v>51+ Employees</c:v>
                </c:pt>
              </c:strCache>
            </c:strRef>
          </c:cat>
          <c:val>
            <c:numRef>
              <c:f>Sheet1!$D$2:$D$5</c:f>
              <c:numCache>
                <c:formatCode>0%</c:formatCode>
                <c:ptCount val="4"/>
                <c:pt idx="0">
                  <c:v>0.75</c:v>
                </c:pt>
                <c:pt idx="1">
                  <c:v>0.74</c:v>
                </c:pt>
                <c:pt idx="2">
                  <c:v>0.74</c:v>
                </c:pt>
                <c:pt idx="3">
                  <c:v>0.75</c:v>
                </c:pt>
              </c:numCache>
            </c:numRef>
          </c:val>
        </c:ser>
        <c:ser>
          <c:idx val="3"/>
          <c:order val="3"/>
          <c:tx>
            <c:strRef>
              <c:f>Sheet1!$E$1</c:f>
              <c:strCache>
                <c:ptCount val="1"/>
                <c:pt idx="0">
                  <c:v>2011</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All</c:v>
                </c:pt>
                <c:pt idx="1">
                  <c:v>Small Employers*</c:v>
                </c:pt>
                <c:pt idx="2">
                  <c:v>11-50 Employees</c:v>
                </c:pt>
                <c:pt idx="3">
                  <c:v>51+ Employees</c:v>
                </c:pt>
              </c:strCache>
            </c:strRef>
          </c:cat>
          <c:val>
            <c:numRef>
              <c:f>Sheet1!$E$2:$E$5</c:f>
              <c:numCache>
                <c:formatCode>0%</c:formatCode>
                <c:ptCount val="4"/>
                <c:pt idx="0">
                  <c:v>0.77</c:v>
                </c:pt>
                <c:pt idx="1">
                  <c:v>0.75</c:v>
                </c:pt>
                <c:pt idx="2">
                  <c:v>0.75</c:v>
                </c:pt>
                <c:pt idx="3">
                  <c:v>0.81</c:v>
                </c:pt>
              </c:numCache>
            </c:numRef>
          </c:val>
        </c:ser>
        <c:ser>
          <c:idx val="4"/>
          <c:order val="4"/>
          <c:tx>
            <c:strRef>
              <c:f>Sheet1!$F$1</c:f>
              <c:strCache>
                <c:ptCount val="1"/>
                <c:pt idx="0">
                  <c:v>2014</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All</c:v>
                </c:pt>
                <c:pt idx="1">
                  <c:v>Small Employers*</c:v>
                </c:pt>
                <c:pt idx="2">
                  <c:v>11-50 Employees</c:v>
                </c:pt>
                <c:pt idx="3">
                  <c:v>51+ Employees</c:v>
                </c:pt>
              </c:strCache>
            </c:strRef>
          </c:cat>
          <c:val>
            <c:numRef>
              <c:f>Sheet1!$F$2:$F$5</c:f>
              <c:numCache>
                <c:formatCode>0%</c:formatCode>
                <c:ptCount val="4"/>
                <c:pt idx="0">
                  <c:v>0.73</c:v>
                </c:pt>
                <c:pt idx="1">
                  <c:v>0.74</c:v>
                </c:pt>
                <c:pt idx="2">
                  <c:v>0.72</c:v>
                </c:pt>
                <c:pt idx="3">
                  <c:v>0.72</c:v>
                </c:pt>
              </c:numCache>
            </c:numRef>
          </c:val>
        </c:ser>
        <c:dLbls>
          <c:showLegendKey val="0"/>
          <c:showVal val="0"/>
          <c:showCatName val="0"/>
          <c:showSerName val="0"/>
          <c:showPercent val="0"/>
          <c:showBubbleSize val="0"/>
        </c:dLbls>
        <c:gapWidth val="199"/>
        <c:axId val="142217984"/>
        <c:axId val="142219520"/>
      </c:barChart>
      <c:catAx>
        <c:axId val="142217984"/>
        <c:scaling>
          <c:orientation val="minMax"/>
        </c:scaling>
        <c:delete val="0"/>
        <c:axPos val="b"/>
        <c:numFmt formatCode="General" sourceLinked="0"/>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tx1"/>
                </a:solidFill>
                <a:latin typeface="+mn-lt"/>
                <a:ea typeface="+mn-ea"/>
                <a:cs typeface="+mn-cs"/>
              </a:defRPr>
            </a:pPr>
            <a:endParaRPr lang="en-US"/>
          </a:p>
        </c:txPr>
        <c:crossAx val="142219520"/>
        <c:crossesAt val="0"/>
        <c:auto val="1"/>
        <c:lblAlgn val="ctr"/>
        <c:lblOffset val="100"/>
        <c:noMultiLvlLbl val="0"/>
      </c:catAx>
      <c:valAx>
        <c:axId val="142219520"/>
        <c:scaling>
          <c:orientation val="minMax"/>
          <c:max val="1"/>
        </c:scaling>
        <c:delete val="0"/>
        <c:axPos val="l"/>
        <c:majorGridlines>
          <c:spPr>
            <a:ln w="9525" cap="flat" cmpd="sng" algn="ctr">
              <a:noFill/>
              <a:round/>
            </a:ln>
            <a:effectLst/>
          </c:spPr>
        </c:majorGridlines>
        <c:minorGridlines>
          <c:spPr>
            <a:ln w="9525" cap="flat" cmpd="sng" algn="ctr">
              <a:noFill/>
              <a:round/>
            </a:ln>
            <a:effectLst/>
          </c:spPr>
        </c:minorGridlines>
        <c:numFmt formatCode="0%" sourceLinked="1"/>
        <c:majorTickMark val="out"/>
        <c:minorTickMark val="none"/>
        <c:tickLblPos val="none"/>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42217984"/>
        <c:crosses val="autoZero"/>
        <c:crossBetween val="between"/>
      </c:valAx>
      <c:spPr>
        <a:noFill/>
        <a:ln>
          <a:noFill/>
        </a:ln>
        <a:effectLst/>
      </c:spPr>
    </c:plotArea>
    <c:legend>
      <c:legendPos val="t"/>
      <c:layout>
        <c:manualLayout>
          <c:xMode val="edge"/>
          <c:yMode val="edge"/>
          <c:x val="4.0088379468619616E-2"/>
          <c:y val="0.10011550661051388"/>
          <c:w val="0.27108125071322609"/>
          <c:h val="5.972691618072444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0.xml><?xml version="1.0" encoding="utf-8"?>
<cs:chartStyle xmlns:cs="http://schemas.microsoft.com/office/drawing/2012/chartStyle" xmlns:a="http://schemas.openxmlformats.org/drawingml/2006/main" id="21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b="0" kern="1200" cap="none" spc="0" normalizeH="0" baseline="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75000"/>
        <a:lumOff val="25000"/>
      </a:schemeClr>
    </cs:fontRef>
    <cs:spPr>
      <a:solidFill>
        <a:schemeClr val="dk1">
          <a:lumMod val="15000"/>
          <a:lumOff val="85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3810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8"/>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50000"/>
            <a:lumOff val="50000"/>
          </a:schemeClr>
        </a:solidFill>
        <a:prstDash val="dash"/>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w="9525" cap="flat" cmpd="sng" algn="ctr">
        <a:solidFill>
          <a:schemeClr val="tx1">
            <a:lumMod val="5000"/>
            <a:lumOff val="95000"/>
          </a:schemeClr>
        </a:solidFill>
        <a:round/>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200" b="0" kern="1200" cap="none" spc="0" normalizeH="0" baseline="0"/>
  </cs:title>
  <cs:trendline>
    <cs:lnRef idx="0">
      <cs:styleClr val="auto"/>
    </cs:lnRef>
    <cs:fillRef idx="0"/>
    <cs:effectRef idx="0"/>
    <cs:fontRef idx="minor">
      <a:schemeClr val="dk1"/>
    </cs:fontRef>
    <cs:spPr>
      <a:ln w="19050" cap="rnd">
        <a:solidFill>
          <a:schemeClr val="phClr"/>
        </a:solidFill>
        <a:round/>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charts/style11.xml><?xml version="1.0" encoding="utf-8"?>
<cs:chartStyle xmlns:cs="http://schemas.microsoft.com/office/drawing/2012/chartStyle" xmlns:a="http://schemas.openxmlformats.org/drawingml/2006/main" id="21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b="0" kern="1200" cap="none" spc="0" normalizeH="0" baseline="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75000"/>
        <a:lumOff val="25000"/>
      </a:schemeClr>
    </cs:fontRef>
    <cs:spPr>
      <a:solidFill>
        <a:schemeClr val="dk1">
          <a:lumMod val="15000"/>
          <a:lumOff val="85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3810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8"/>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50000"/>
            <a:lumOff val="50000"/>
          </a:schemeClr>
        </a:solidFill>
        <a:prstDash val="dash"/>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w="9525" cap="flat" cmpd="sng" algn="ctr">
        <a:solidFill>
          <a:schemeClr val="tx1">
            <a:lumMod val="5000"/>
            <a:lumOff val="95000"/>
          </a:schemeClr>
        </a:solidFill>
        <a:round/>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200" b="0" kern="1200" cap="none" spc="0" normalizeH="0" baseline="0"/>
  </cs:title>
  <cs:trendline>
    <cs:lnRef idx="0">
      <cs:styleClr val="auto"/>
    </cs:lnRef>
    <cs:fillRef idx="0"/>
    <cs:effectRef idx="0"/>
    <cs:fontRef idx="minor">
      <a:schemeClr val="dk1"/>
    </cs:fontRef>
    <cs:spPr>
      <a:ln w="19050" cap="rnd">
        <a:solidFill>
          <a:schemeClr val="phClr"/>
        </a:solidFill>
        <a:round/>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charts/style13.xml><?xml version="1.0" encoding="utf-8"?>
<cs:chartStyle xmlns:cs="http://schemas.microsoft.com/office/drawing/2012/chartStyle" xmlns:a="http://schemas.openxmlformats.org/drawingml/2006/main" id="21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b="0" kern="1200" cap="none" spc="0" normalizeH="0" baseline="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75000"/>
        <a:lumOff val="25000"/>
      </a:schemeClr>
    </cs:fontRef>
    <cs:spPr>
      <a:solidFill>
        <a:schemeClr val="dk1">
          <a:lumMod val="15000"/>
          <a:lumOff val="85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3810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8"/>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50000"/>
            <a:lumOff val="50000"/>
          </a:schemeClr>
        </a:solidFill>
        <a:prstDash val="dash"/>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w="9525" cap="flat" cmpd="sng" algn="ctr">
        <a:solidFill>
          <a:schemeClr val="tx1">
            <a:lumMod val="5000"/>
            <a:lumOff val="95000"/>
          </a:schemeClr>
        </a:solidFill>
        <a:round/>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200" b="0" kern="1200" cap="none" spc="0" normalizeH="0" baseline="0"/>
  </cs:title>
  <cs:trendline>
    <cs:lnRef idx="0">
      <cs:styleClr val="auto"/>
    </cs:lnRef>
    <cs:fillRef idx="0"/>
    <cs:effectRef idx="0"/>
    <cs:fontRef idx="minor">
      <a:schemeClr val="dk1"/>
    </cs:fontRef>
    <cs:spPr>
      <a:ln w="19050" cap="rnd">
        <a:solidFill>
          <a:schemeClr val="phClr"/>
        </a:solidFill>
        <a:round/>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charts/style14.xml><?xml version="1.0" encoding="utf-8"?>
<cs:chartStyle xmlns:cs="http://schemas.microsoft.com/office/drawing/2012/chartStyle" xmlns:a="http://schemas.openxmlformats.org/drawingml/2006/main" id="21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b="0" kern="1200" cap="none" spc="0" normalizeH="0" baseline="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75000"/>
        <a:lumOff val="25000"/>
      </a:schemeClr>
    </cs:fontRef>
    <cs:spPr>
      <a:solidFill>
        <a:schemeClr val="dk1">
          <a:lumMod val="15000"/>
          <a:lumOff val="85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3810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8"/>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50000"/>
            <a:lumOff val="50000"/>
          </a:schemeClr>
        </a:solidFill>
        <a:prstDash val="dash"/>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w="9525" cap="flat" cmpd="sng" algn="ctr">
        <a:solidFill>
          <a:schemeClr val="tx1">
            <a:lumMod val="5000"/>
            <a:lumOff val="95000"/>
          </a:schemeClr>
        </a:solidFill>
        <a:round/>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200" b="0" kern="1200" cap="none" spc="0" normalizeH="0" baseline="0"/>
  </cs:title>
  <cs:trendline>
    <cs:lnRef idx="0">
      <cs:styleClr val="auto"/>
    </cs:lnRef>
    <cs:fillRef idx="0"/>
    <cs:effectRef idx="0"/>
    <cs:fontRef idx="minor">
      <a:schemeClr val="dk1"/>
    </cs:fontRef>
    <cs:spPr>
      <a:ln w="19050" cap="rnd">
        <a:solidFill>
          <a:schemeClr val="phClr"/>
        </a:solidFill>
        <a:round/>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charts/style15.xml><?xml version="1.0" encoding="utf-8"?>
<cs:chartStyle xmlns:cs="http://schemas.microsoft.com/office/drawing/2012/chartStyle" xmlns:a="http://schemas.openxmlformats.org/drawingml/2006/main" id="21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b="0" kern="1200" cap="none" spc="0" normalizeH="0" baseline="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75000"/>
        <a:lumOff val="25000"/>
      </a:schemeClr>
    </cs:fontRef>
    <cs:spPr>
      <a:solidFill>
        <a:schemeClr val="dk1">
          <a:lumMod val="15000"/>
          <a:lumOff val="85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3810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8"/>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50000"/>
            <a:lumOff val="50000"/>
          </a:schemeClr>
        </a:solidFill>
        <a:prstDash val="dash"/>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w="9525" cap="flat" cmpd="sng" algn="ctr">
        <a:solidFill>
          <a:schemeClr val="tx1">
            <a:lumMod val="5000"/>
            <a:lumOff val="95000"/>
          </a:schemeClr>
        </a:solidFill>
        <a:round/>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200" b="0" kern="1200" cap="none" spc="0" normalizeH="0" baseline="0"/>
  </cs:title>
  <cs:trendline>
    <cs:lnRef idx="0">
      <cs:styleClr val="auto"/>
    </cs:lnRef>
    <cs:fillRef idx="0"/>
    <cs:effectRef idx="0"/>
    <cs:fontRef idx="minor">
      <a:schemeClr val="dk1"/>
    </cs:fontRef>
    <cs:spPr>
      <a:ln w="19050" cap="rnd">
        <a:solidFill>
          <a:schemeClr val="phClr"/>
        </a:solidFill>
        <a:round/>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charts/style16.xml><?xml version="1.0" encoding="utf-8"?>
<cs:chartStyle xmlns:cs="http://schemas.microsoft.com/office/drawing/2012/chartStyle" xmlns:a="http://schemas.openxmlformats.org/drawingml/2006/main" id="21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b="0" kern="1200" cap="none" spc="0" normalizeH="0" baseline="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75000"/>
        <a:lumOff val="25000"/>
      </a:schemeClr>
    </cs:fontRef>
    <cs:spPr>
      <a:solidFill>
        <a:schemeClr val="dk1">
          <a:lumMod val="15000"/>
          <a:lumOff val="85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3810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8"/>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50000"/>
            <a:lumOff val="50000"/>
          </a:schemeClr>
        </a:solidFill>
        <a:prstDash val="dash"/>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w="9525" cap="flat" cmpd="sng" algn="ctr">
        <a:solidFill>
          <a:schemeClr val="tx1">
            <a:lumMod val="5000"/>
            <a:lumOff val="95000"/>
          </a:schemeClr>
        </a:solidFill>
        <a:round/>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200" b="0" kern="1200" cap="none" spc="0" normalizeH="0" baseline="0"/>
  </cs:title>
  <cs:trendline>
    <cs:lnRef idx="0">
      <cs:styleClr val="auto"/>
    </cs:lnRef>
    <cs:fillRef idx="0"/>
    <cs:effectRef idx="0"/>
    <cs:fontRef idx="minor">
      <a:schemeClr val="dk1"/>
    </cs:fontRef>
    <cs:spPr>
      <a:ln w="19050" cap="rnd">
        <a:solidFill>
          <a:schemeClr val="phClr"/>
        </a:solidFill>
        <a:round/>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charts/style17.xml><?xml version="1.0" encoding="utf-8"?>
<cs:chartStyle xmlns:cs="http://schemas.microsoft.com/office/drawing/2012/chartStyle" xmlns:a="http://schemas.openxmlformats.org/drawingml/2006/main" id="21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b="0" kern="1200" cap="none" spc="0" normalizeH="0" baseline="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75000"/>
        <a:lumOff val="25000"/>
      </a:schemeClr>
    </cs:fontRef>
    <cs:spPr>
      <a:solidFill>
        <a:schemeClr val="dk1">
          <a:lumMod val="15000"/>
          <a:lumOff val="85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3810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8"/>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50000"/>
            <a:lumOff val="50000"/>
          </a:schemeClr>
        </a:solidFill>
        <a:prstDash val="dash"/>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w="9525" cap="flat" cmpd="sng" algn="ctr">
        <a:solidFill>
          <a:schemeClr val="tx1">
            <a:lumMod val="5000"/>
            <a:lumOff val="95000"/>
          </a:schemeClr>
        </a:solidFill>
        <a:round/>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200" b="0" kern="1200" cap="none" spc="0" normalizeH="0" baseline="0"/>
  </cs:title>
  <cs:trendline>
    <cs:lnRef idx="0">
      <cs:styleClr val="auto"/>
    </cs:lnRef>
    <cs:fillRef idx="0"/>
    <cs:effectRef idx="0"/>
    <cs:fontRef idx="minor">
      <a:schemeClr val="dk1"/>
    </cs:fontRef>
    <cs:spPr>
      <a:ln w="19050" cap="rnd">
        <a:solidFill>
          <a:schemeClr val="phClr"/>
        </a:solidFill>
        <a:round/>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charts/style18.xml><?xml version="1.0" encoding="utf-8"?>
<cs:chartStyle xmlns:cs="http://schemas.microsoft.com/office/drawing/2012/chartStyle" xmlns:a="http://schemas.openxmlformats.org/drawingml/2006/main" id="21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b="0" kern="1200" cap="none" spc="0" normalizeH="0" baseline="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75000"/>
        <a:lumOff val="25000"/>
      </a:schemeClr>
    </cs:fontRef>
    <cs:spPr>
      <a:solidFill>
        <a:schemeClr val="dk1">
          <a:lumMod val="15000"/>
          <a:lumOff val="85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3810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8"/>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50000"/>
            <a:lumOff val="50000"/>
          </a:schemeClr>
        </a:solidFill>
        <a:prstDash val="dash"/>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w="9525" cap="flat" cmpd="sng" algn="ctr">
        <a:solidFill>
          <a:schemeClr val="tx1">
            <a:lumMod val="5000"/>
            <a:lumOff val="95000"/>
          </a:schemeClr>
        </a:solidFill>
        <a:round/>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200" b="0" kern="1200" cap="none" spc="0" normalizeH="0" baseline="0"/>
  </cs:title>
  <cs:trendline>
    <cs:lnRef idx="0">
      <cs:styleClr val="auto"/>
    </cs:lnRef>
    <cs:fillRef idx="0"/>
    <cs:effectRef idx="0"/>
    <cs:fontRef idx="minor">
      <a:schemeClr val="dk1"/>
    </cs:fontRef>
    <cs:spPr>
      <a:ln w="19050" cap="rnd">
        <a:solidFill>
          <a:schemeClr val="phClr"/>
        </a:solidFill>
        <a:round/>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charts/style19.xml><?xml version="1.0" encoding="utf-8"?>
<cs:chartStyle xmlns:cs="http://schemas.microsoft.com/office/drawing/2012/chartStyle" xmlns:a="http://schemas.openxmlformats.org/drawingml/2006/main" id="21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b="0" kern="1200" cap="none" spc="0" normalizeH="0" baseline="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75000"/>
        <a:lumOff val="25000"/>
      </a:schemeClr>
    </cs:fontRef>
    <cs:spPr>
      <a:solidFill>
        <a:schemeClr val="dk1">
          <a:lumMod val="15000"/>
          <a:lumOff val="85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3810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8"/>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50000"/>
            <a:lumOff val="50000"/>
          </a:schemeClr>
        </a:solidFill>
        <a:prstDash val="dash"/>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w="9525" cap="flat" cmpd="sng" algn="ctr">
        <a:solidFill>
          <a:schemeClr val="tx1">
            <a:lumMod val="5000"/>
            <a:lumOff val="95000"/>
          </a:schemeClr>
        </a:solidFill>
        <a:round/>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200" b="0" kern="1200" cap="none" spc="0" normalizeH="0" baseline="0"/>
  </cs:title>
  <cs:trendline>
    <cs:lnRef idx="0">
      <cs:styleClr val="auto"/>
    </cs:lnRef>
    <cs:fillRef idx="0"/>
    <cs:effectRef idx="0"/>
    <cs:fontRef idx="minor">
      <a:schemeClr val="dk1"/>
    </cs:fontRef>
    <cs:spPr>
      <a:ln w="19050" cap="rnd">
        <a:solidFill>
          <a:schemeClr val="phClr"/>
        </a:solidFill>
        <a:round/>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1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b="0" kern="1200" cap="none" spc="0" normalizeH="0" baseline="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75000"/>
        <a:lumOff val="25000"/>
      </a:schemeClr>
    </cs:fontRef>
    <cs:spPr>
      <a:solidFill>
        <a:schemeClr val="dk1">
          <a:lumMod val="15000"/>
          <a:lumOff val="85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3810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8"/>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50000"/>
            <a:lumOff val="50000"/>
          </a:schemeClr>
        </a:solidFill>
        <a:prstDash val="dash"/>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w="9525" cap="flat" cmpd="sng" algn="ctr">
        <a:solidFill>
          <a:schemeClr val="tx1">
            <a:lumMod val="5000"/>
            <a:lumOff val="95000"/>
          </a:schemeClr>
        </a:solidFill>
        <a:round/>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200" b="0" kern="1200" cap="none" spc="0" normalizeH="0" baseline="0"/>
  </cs:title>
  <cs:trendline>
    <cs:lnRef idx="0">
      <cs:styleClr val="auto"/>
    </cs:lnRef>
    <cs:fillRef idx="0"/>
    <cs:effectRef idx="0"/>
    <cs:fontRef idx="minor">
      <a:schemeClr val="dk1"/>
    </cs:fontRef>
    <cs:spPr>
      <a:ln w="19050" cap="rnd">
        <a:solidFill>
          <a:schemeClr val="phClr"/>
        </a:solidFill>
        <a:round/>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charts/style20.xml><?xml version="1.0" encoding="utf-8"?>
<cs:chartStyle xmlns:cs="http://schemas.microsoft.com/office/drawing/2012/chartStyle" xmlns:a="http://schemas.openxmlformats.org/drawingml/2006/main" id="21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b="0" kern="1200" cap="none" spc="0" normalizeH="0" baseline="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75000"/>
        <a:lumOff val="25000"/>
      </a:schemeClr>
    </cs:fontRef>
    <cs:spPr>
      <a:solidFill>
        <a:schemeClr val="dk1">
          <a:lumMod val="15000"/>
          <a:lumOff val="85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3810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8"/>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50000"/>
            <a:lumOff val="50000"/>
          </a:schemeClr>
        </a:solidFill>
        <a:prstDash val="dash"/>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w="9525" cap="flat" cmpd="sng" algn="ctr">
        <a:solidFill>
          <a:schemeClr val="tx1">
            <a:lumMod val="5000"/>
            <a:lumOff val="95000"/>
          </a:schemeClr>
        </a:solidFill>
        <a:round/>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200" b="0" kern="1200" cap="none" spc="0" normalizeH="0" baseline="0"/>
  </cs:title>
  <cs:trendline>
    <cs:lnRef idx="0">
      <cs:styleClr val="auto"/>
    </cs:lnRef>
    <cs:fillRef idx="0"/>
    <cs:effectRef idx="0"/>
    <cs:fontRef idx="minor">
      <a:schemeClr val="dk1"/>
    </cs:fontRef>
    <cs:spPr>
      <a:ln w="19050" cap="rnd">
        <a:solidFill>
          <a:schemeClr val="phClr"/>
        </a:solidFill>
        <a:round/>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charts/style21.xml><?xml version="1.0" encoding="utf-8"?>
<cs:chartStyle xmlns:cs="http://schemas.microsoft.com/office/drawing/2012/chartStyle" xmlns:a="http://schemas.openxmlformats.org/drawingml/2006/main" id="21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b="0" kern="1200" cap="none" spc="0" normalizeH="0" baseline="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75000"/>
        <a:lumOff val="25000"/>
      </a:schemeClr>
    </cs:fontRef>
    <cs:spPr>
      <a:solidFill>
        <a:schemeClr val="dk1">
          <a:lumMod val="15000"/>
          <a:lumOff val="85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3810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8"/>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50000"/>
            <a:lumOff val="50000"/>
          </a:schemeClr>
        </a:solidFill>
        <a:prstDash val="dash"/>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w="9525" cap="flat" cmpd="sng" algn="ctr">
        <a:solidFill>
          <a:schemeClr val="tx1">
            <a:lumMod val="5000"/>
            <a:lumOff val="95000"/>
          </a:schemeClr>
        </a:solidFill>
        <a:round/>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200" b="0" kern="1200" cap="none" spc="0" normalizeH="0" baseline="0"/>
  </cs:title>
  <cs:trendline>
    <cs:lnRef idx="0">
      <cs:styleClr val="auto"/>
    </cs:lnRef>
    <cs:fillRef idx="0"/>
    <cs:effectRef idx="0"/>
    <cs:fontRef idx="minor">
      <a:schemeClr val="dk1"/>
    </cs:fontRef>
    <cs:spPr>
      <a:ln w="19050" cap="rnd">
        <a:solidFill>
          <a:schemeClr val="phClr"/>
        </a:solidFill>
        <a:round/>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charts/style22.xml><?xml version="1.0" encoding="utf-8"?>
<cs:chartStyle xmlns:cs="http://schemas.microsoft.com/office/drawing/2012/chartStyle" xmlns:a="http://schemas.openxmlformats.org/drawingml/2006/main" id="21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b="0" kern="1200" cap="none" spc="0" normalizeH="0" baseline="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75000"/>
        <a:lumOff val="25000"/>
      </a:schemeClr>
    </cs:fontRef>
    <cs:spPr>
      <a:solidFill>
        <a:schemeClr val="dk1">
          <a:lumMod val="15000"/>
          <a:lumOff val="85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3810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8"/>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50000"/>
            <a:lumOff val="50000"/>
          </a:schemeClr>
        </a:solidFill>
        <a:prstDash val="dash"/>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w="9525" cap="flat" cmpd="sng" algn="ctr">
        <a:solidFill>
          <a:schemeClr val="tx1">
            <a:lumMod val="5000"/>
            <a:lumOff val="95000"/>
          </a:schemeClr>
        </a:solidFill>
        <a:round/>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200" b="0" kern="1200" cap="none" spc="0" normalizeH="0" baseline="0"/>
  </cs:title>
  <cs:trendline>
    <cs:lnRef idx="0">
      <cs:styleClr val="auto"/>
    </cs:lnRef>
    <cs:fillRef idx="0"/>
    <cs:effectRef idx="0"/>
    <cs:fontRef idx="minor">
      <a:schemeClr val="dk1"/>
    </cs:fontRef>
    <cs:spPr>
      <a:ln w="19050" cap="rnd">
        <a:solidFill>
          <a:schemeClr val="phClr"/>
        </a:solidFill>
        <a:round/>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charts/style23.xml><?xml version="1.0" encoding="utf-8"?>
<cs:chartStyle xmlns:cs="http://schemas.microsoft.com/office/drawing/2012/chartStyle" xmlns:a="http://schemas.openxmlformats.org/drawingml/2006/main" id="21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b="0" kern="1200" cap="none" spc="0" normalizeH="0" baseline="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75000"/>
        <a:lumOff val="25000"/>
      </a:schemeClr>
    </cs:fontRef>
    <cs:spPr>
      <a:solidFill>
        <a:schemeClr val="dk1">
          <a:lumMod val="15000"/>
          <a:lumOff val="85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3810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8"/>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50000"/>
            <a:lumOff val="50000"/>
          </a:schemeClr>
        </a:solidFill>
        <a:prstDash val="dash"/>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w="9525" cap="flat" cmpd="sng" algn="ctr">
        <a:solidFill>
          <a:schemeClr val="tx1">
            <a:lumMod val="5000"/>
            <a:lumOff val="95000"/>
          </a:schemeClr>
        </a:solidFill>
        <a:round/>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200" b="0" kern="1200" cap="none" spc="0" normalizeH="0" baseline="0"/>
  </cs:title>
  <cs:trendline>
    <cs:lnRef idx="0">
      <cs:styleClr val="auto"/>
    </cs:lnRef>
    <cs:fillRef idx="0"/>
    <cs:effectRef idx="0"/>
    <cs:fontRef idx="minor">
      <a:schemeClr val="dk1"/>
    </cs:fontRef>
    <cs:spPr>
      <a:ln w="19050" cap="rnd">
        <a:solidFill>
          <a:schemeClr val="phClr"/>
        </a:solidFill>
        <a:round/>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charts/style24.xml><?xml version="1.0" encoding="utf-8"?>
<cs:chartStyle xmlns:cs="http://schemas.microsoft.com/office/drawing/2012/chartStyle" xmlns:a="http://schemas.openxmlformats.org/drawingml/2006/main" id="21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b="0" kern="1200" cap="none" spc="0" normalizeH="0" baseline="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75000"/>
        <a:lumOff val="25000"/>
      </a:schemeClr>
    </cs:fontRef>
    <cs:spPr>
      <a:solidFill>
        <a:schemeClr val="dk1">
          <a:lumMod val="15000"/>
          <a:lumOff val="85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3810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8"/>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50000"/>
            <a:lumOff val="50000"/>
          </a:schemeClr>
        </a:solidFill>
        <a:prstDash val="dash"/>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w="9525" cap="flat" cmpd="sng" algn="ctr">
        <a:solidFill>
          <a:schemeClr val="tx1">
            <a:lumMod val="5000"/>
            <a:lumOff val="95000"/>
          </a:schemeClr>
        </a:solidFill>
        <a:round/>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200" b="0" kern="1200" cap="none" spc="0" normalizeH="0" baseline="0"/>
  </cs:title>
  <cs:trendline>
    <cs:lnRef idx="0">
      <cs:styleClr val="auto"/>
    </cs:lnRef>
    <cs:fillRef idx="0"/>
    <cs:effectRef idx="0"/>
    <cs:fontRef idx="minor">
      <a:schemeClr val="dk1"/>
    </cs:fontRef>
    <cs:spPr>
      <a:ln w="19050" cap="rnd">
        <a:solidFill>
          <a:schemeClr val="phClr"/>
        </a:solidFill>
        <a:round/>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1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b="0" kern="1200" cap="none" spc="0" normalizeH="0" baseline="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75000"/>
        <a:lumOff val="25000"/>
      </a:schemeClr>
    </cs:fontRef>
    <cs:spPr>
      <a:solidFill>
        <a:schemeClr val="dk1">
          <a:lumMod val="15000"/>
          <a:lumOff val="85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3810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8"/>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50000"/>
            <a:lumOff val="50000"/>
          </a:schemeClr>
        </a:solidFill>
        <a:prstDash val="dash"/>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w="9525" cap="flat" cmpd="sng" algn="ctr">
        <a:solidFill>
          <a:schemeClr val="tx1">
            <a:lumMod val="5000"/>
            <a:lumOff val="95000"/>
          </a:schemeClr>
        </a:solidFill>
        <a:round/>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200" b="0" kern="1200" cap="none" spc="0" normalizeH="0" baseline="0"/>
  </cs:title>
  <cs:trendline>
    <cs:lnRef idx="0">
      <cs:styleClr val="auto"/>
    </cs:lnRef>
    <cs:fillRef idx="0"/>
    <cs:effectRef idx="0"/>
    <cs:fontRef idx="minor">
      <a:schemeClr val="dk1"/>
    </cs:fontRef>
    <cs:spPr>
      <a:ln w="19050" cap="rnd">
        <a:solidFill>
          <a:schemeClr val="phClr"/>
        </a:solidFill>
        <a:round/>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charts/style4.xml><?xml version="1.0" encoding="utf-8"?>
<cs:chartStyle xmlns:cs="http://schemas.microsoft.com/office/drawing/2012/chartStyle" xmlns:a="http://schemas.openxmlformats.org/drawingml/2006/main" id="21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b="0" kern="1200" cap="none" spc="0" normalizeH="0" baseline="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75000"/>
        <a:lumOff val="25000"/>
      </a:schemeClr>
    </cs:fontRef>
    <cs:spPr>
      <a:solidFill>
        <a:schemeClr val="dk1">
          <a:lumMod val="15000"/>
          <a:lumOff val="85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3810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8"/>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50000"/>
            <a:lumOff val="50000"/>
          </a:schemeClr>
        </a:solidFill>
        <a:prstDash val="dash"/>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w="9525" cap="flat" cmpd="sng" algn="ctr">
        <a:solidFill>
          <a:schemeClr val="tx1">
            <a:lumMod val="5000"/>
            <a:lumOff val="95000"/>
          </a:schemeClr>
        </a:solidFill>
        <a:round/>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200" b="0" kern="1200" cap="none" spc="0" normalizeH="0" baseline="0"/>
  </cs:title>
  <cs:trendline>
    <cs:lnRef idx="0">
      <cs:styleClr val="auto"/>
    </cs:lnRef>
    <cs:fillRef idx="0"/>
    <cs:effectRef idx="0"/>
    <cs:fontRef idx="minor">
      <a:schemeClr val="dk1"/>
    </cs:fontRef>
    <cs:spPr>
      <a:ln w="19050" cap="rnd">
        <a:solidFill>
          <a:schemeClr val="phClr"/>
        </a:solidFill>
        <a:round/>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1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b="0" kern="1200" cap="none" spc="0" normalizeH="0" baseline="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75000"/>
        <a:lumOff val="25000"/>
      </a:schemeClr>
    </cs:fontRef>
    <cs:spPr>
      <a:solidFill>
        <a:schemeClr val="dk1">
          <a:lumMod val="15000"/>
          <a:lumOff val="85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3810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8"/>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50000"/>
            <a:lumOff val="50000"/>
          </a:schemeClr>
        </a:solidFill>
        <a:prstDash val="dash"/>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w="9525" cap="flat" cmpd="sng" algn="ctr">
        <a:solidFill>
          <a:schemeClr val="tx1">
            <a:lumMod val="5000"/>
            <a:lumOff val="95000"/>
          </a:schemeClr>
        </a:solidFill>
        <a:round/>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200" b="0" kern="1200" cap="none" spc="0" normalizeH="0" baseline="0"/>
  </cs:title>
  <cs:trendline>
    <cs:lnRef idx="0">
      <cs:styleClr val="auto"/>
    </cs:lnRef>
    <cs:fillRef idx="0"/>
    <cs:effectRef idx="0"/>
    <cs:fontRef idx="minor">
      <a:schemeClr val="dk1"/>
    </cs:fontRef>
    <cs:spPr>
      <a:ln w="19050" cap="rnd">
        <a:solidFill>
          <a:schemeClr val="phClr"/>
        </a:solidFill>
        <a:round/>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charts/style7.xml><?xml version="1.0" encoding="utf-8"?>
<cs:chartStyle xmlns:cs="http://schemas.microsoft.com/office/drawing/2012/chartStyle" xmlns:a="http://schemas.openxmlformats.org/drawingml/2006/main" id="21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b="0" kern="1200" cap="none" spc="0" normalizeH="0" baseline="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75000"/>
        <a:lumOff val="25000"/>
      </a:schemeClr>
    </cs:fontRef>
    <cs:spPr>
      <a:solidFill>
        <a:schemeClr val="dk1">
          <a:lumMod val="15000"/>
          <a:lumOff val="85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3810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8"/>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50000"/>
            <a:lumOff val="50000"/>
          </a:schemeClr>
        </a:solidFill>
        <a:prstDash val="dash"/>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w="9525" cap="flat" cmpd="sng" algn="ctr">
        <a:solidFill>
          <a:schemeClr val="tx1">
            <a:lumMod val="5000"/>
            <a:lumOff val="95000"/>
          </a:schemeClr>
        </a:solidFill>
        <a:round/>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200" b="0" kern="1200" cap="none" spc="0" normalizeH="0" baseline="0"/>
  </cs:title>
  <cs:trendline>
    <cs:lnRef idx="0">
      <cs:styleClr val="auto"/>
    </cs:lnRef>
    <cs:fillRef idx="0"/>
    <cs:effectRef idx="0"/>
    <cs:fontRef idx="minor">
      <a:schemeClr val="dk1"/>
    </cs:fontRef>
    <cs:spPr>
      <a:ln w="19050" cap="rnd">
        <a:solidFill>
          <a:schemeClr val="phClr"/>
        </a:solidFill>
        <a:round/>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charts/style8.xml><?xml version="1.0" encoding="utf-8"?>
<cs:chartStyle xmlns:cs="http://schemas.microsoft.com/office/drawing/2012/chartStyle" xmlns:a="http://schemas.openxmlformats.org/drawingml/2006/main" id="21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b="0" kern="1200" cap="none" spc="0" normalizeH="0" baseline="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75000"/>
        <a:lumOff val="25000"/>
      </a:schemeClr>
    </cs:fontRef>
    <cs:spPr>
      <a:solidFill>
        <a:schemeClr val="dk1">
          <a:lumMod val="15000"/>
          <a:lumOff val="85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3810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8"/>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50000"/>
            <a:lumOff val="50000"/>
          </a:schemeClr>
        </a:solidFill>
        <a:prstDash val="dash"/>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w="9525" cap="flat" cmpd="sng" algn="ctr">
        <a:solidFill>
          <a:schemeClr val="tx1">
            <a:lumMod val="5000"/>
            <a:lumOff val="95000"/>
          </a:schemeClr>
        </a:solidFill>
        <a:round/>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200" b="0" kern="1200" cap="none" spc="0" normalizeH="0" baseline="0"/>
  </cs:title>
  <cs:trendline>
    <cs:lnRef idx="0">
      <cs:styleClr val="auto"/>
    </cs:lnRef>
    <cs:fillRef idx="0"/>
    <cs:effectRef idx="0"/>
    <cs:fontRef idx="minor">
      <a:schemeClr val="dk1"/>
    </cs:fontRef>
    <cs:spPr>
      <a:ln w="19050" cap="rnd">
        <a:solidFill>
          <a:schemeClr val="phClr"/>
        </a:solidFill>
        <a:round/>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charts/style9.xml><?xml version="1.0" encoding="utf-8"?>
<cs:chartStyle xmlns:cs="http://schemas.microsoft.com/office/drawing/2012/chartStyle" xmlns:a="http://schemas.openxmlformats.org/drawingml/2006/main" id="21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b="0" kern="1200" cap="none" spc="0" normalizeH="0" baseline="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75000"/>
        <a:lumOff val="25000"/>
      </a:schemeClr>
    </cs:fontRef>
    <cs:spPr>
      <a:solidFill>
        <a:schemeClr val="dk1">
          <a:lumMod val="15000"/>
          <a:lumOff val="85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3810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8"/>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50000"/>
            <a:lumOff val="50000"/>
          </a:schemeClr>
        </a:solidFill>
        <a:prstDash val="dash"/>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w="9525" cap="flat" cmpd="sng" algn="ctr">
        <a:solidFill>
          <a:schemeClr val="tx1">
            <a:lumMod val="5000"/>
            <a:lumOff val="95000"/>
          </a:schemeClr>
        </a:solidFill>
        <a:round/>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200" b="0" kern="1200" cap="none" spc="0" normalizeH="0" baseline="0"/>
  </cs:title>
  <cs:trendline>
    <cs:lnRef idx="0">
      <cs:styleClr val="auto"/>
    </cs:lnRef>
    <cs:fillRef idx="0"/>
    <cs:effectRef idx="0"/>
    <cs:fontRef idx="minor">
      <a:schemeClr val="dk1"/>
    </cs:fontRef>
    <cs:spPr>
      <a:ln w="19050" cap="rnd">
        <a:solidFill>
          <a:schemeClr val="phClr"/>
        </a:solidFill>
        <a:round/>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drawings/drawing1.xml><?xml version="1.0" encoding="utf-8"?>
<c:userShapes xmlns:c="http://schemas.openxmlformats.org/drawingml/2006/chart">
  <cdr:relSizeAnchor xmlns:cdr="http://schemas.openxmlformats.org/drawingml/2006/chartDrawing">
    <cdr:from>
      <cdr:x>0.08618</cdr:x>
      <cdr:y>0.37575</cdr:y>
    </cdr:from>
    <cdr:to>
      <cdr:x>0.11962</cdr:x>
      <cdr:y>0.43071</cdr:y>
    </cdr:to>
    <cdr:sp macro="" textlink="">
      <cdr:nvSpPr>
        <cdr:cNvPr id="2" name="TextBox 1"/>
        <cdr:cNvSpPr txBox="1"/>
      </cdr:nvSpPr>
      <cdr:spPr>
        <a:xfrm xmlns:a="http://schemas.openxmlformats.org/drawingml/2006/main">
          <a:off x="906194" y="1635027"/>
          <a:ext cx="351692" cy="239151"/>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100" dirty="0"/>
        </a:p>
      </cdr:txBody>
    </cdr:sp>
  </cdr:relSizeAnchor>
  <cdr:relSizeAnchor xmlns:cdr="http://schemas.openxmlformats.org/drawingml/2006/chartDrawing">
    <cdr:from>
      <cdr:x>0.17313</cdr:x>
      <cdr:y>0.35825</cdr:y>
    </cdr:from>
    <cdr:to>
      <cdr:x>0.23868</cdr:x>
      <cdr:y>0.42291</cdr:y>
    </cdr:to>
    <cdr:sp macro="" textlink="">
      <cdr:nvSpPr>
        <cdr:cNvPr id="3" name="TextBox 2"/>
        <cdr:cNvSpPr txBox="1"/>
      </cdr:nvSpPr>
      <cdr:spPr>
        <a:xfrm xmlns:a="http://schemas.openxmlformats.org/drawingml/2006/main">
          <a:off x="1820593" y="1558881"/>
          <a:ext cx="689318" cy="28135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200" b="1" dirty="0" smtClean="0"/>
            <a:t>$310</a:t>
          </a:r>
          <a:endParaRPr lang="en-US" sz="1200" b="1" dirty="0"/>
        </a:p>
      </cdr:txBody>
    </cdr:sp>
  </cdr:relSizeAnchor>
  <cdr:relSizeAnchor xmlns:cdr="http://schemas.openxmlformats.org/drawingml/2006/chartDrawing">
    <cdr:from>
      <cdr:x>0.08164</cdr:x>
      <cdr:y>0.35959</cdr:y>
    </cdr:from>
    <cdr:to>
      <cdr:x>0.12497</cdr:x>
      <cdr:y>0.45722</cdr:y>
    </cdr:to>
    <cdr:sp macro="" textlink="">
      <cdr:nvSpPr>
        <cdr:cNvPr id="4" name="TextBox 1"/>
        <cdr:cNvSpPr txBox="1"/>
      </cdr:nvSpPr>
      <cdr:spPr>
        <a:xfrm xmlns:a="http://schemas.openxmlformats.org/drawingml/2006/main">
          <a:off x="858519" y="1564689"/>
          <a:ext cx="455638" cy="424821"/>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endParaRPr lang="en-US" sz="1200" b="1" dirty="0"/>
        </a:p>
      </cdr:txBody>
    </cdr:sp>
  </cdr:relSizeAnchor>
  <cdr:relSizeAnchor xmlns:cdr="http://schemas.openxmlformats.org/drawingml/2006/chartDrawing">
    <cdr:from>
      <cdr:x>0.07495</cdr:x>
      <cdr:y>0.44554</cdr:y>
    </cdr:from>
    <cdr:to>
      <cdr:x>0.14051</cdr:x>
      <cdr:y>0.5102</cdr:y>
    </cdr:to>
    <cdr:sp macro="" textlink="">
      <cdr:nvSpPr>
        <cdr:cNvPr id="5" name="TextBox 1"/>
        <cdr:cNvSpPr txBox="1"/>
      </cdr:nvSpPr>
      <cdr:spPr>
        <a:xfrm xmlns:a="http://schemas.openxmlformats.org/drawingml/2006/main">
          <a:off x="788181" y="1938710"/>
          <a:ext cx="689318" cy="281354"/>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200" b="1" dirty="0" smtClean="0"/>
            <a:t>$251</a:t>
          </a:r>
          <a:endParaRPr lang="en-US" sz="1200" b="1" dirty="0"/>
        </a:p>
      </cdr:txBody>
    </cdr:sp>
  </cdr:relSizeAnchor>
  <cdr:relSizeAnchor xmlns:cdr="http://schemas.openxmlformats.org/drawingml/2006/chartDrawing">
    <cdr:from>
      <cdr:x>0.2676</cdr:x>
      <cdr:y>0.27617</cdr:y>
    </cdr:from>
    <cdr:to>
      <cdr:x>0.33315</cdr:x>
      <cdr:y>0.34083</cdr:y>
    </cdr:to>
    <cdr:sp macro="" textlink="">
      <cdr:nvSpPr>
        <cdr:cNvPr id="6" name="TextBox 1"/>
        <cdr:cNvSpPr txBox="1"/>
      </cdr:nvSpPr>
      <cdr:spPr>
        <a:xfrm xmlns:a="http://schemas.openxmlformats.org/drawingml/2006/main">
          <a:off x="2813928" y="1201718"/>
          <a:ext cx="689318" cy="281354"/>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200" b="1" dirty="0" smtClean="0"/>
            <a:t>$365</a:t>
          </a:r>
          <a:endParaRPr lang="en-US" sz="1200" b="1" dirty="0"/>
        </a:p>
      </cdr:txBody>
    </cdr:sp>
  </cdr:relSizeAnchor>
  <cdr:relSizeAnchor xmlns:cdr="http://schemas.openxmlformats.org/drawingml/2006/chartDrawing">
    <cdr:from>
      <cdr:x>0.36072</cdr:x>
      <cdr:y>0.21672</cdr:y>
    </cdr:from>
    <cdr:to>
      <cdr:x>0.42627</cdr:x>
      <cdr:y>0.28138</cdr:y>
    </cdr:to>
    <cdr:sp macro="" textlink="">
      <cdr:nvSpPr>
        <cdr:cNvPr id="7" name="TextBox 1"/>
        <cdr:cNvSpPr txBox="1"/>
      </cdr:nvSpPr>
      <cdr:spPr>
        <a:xfrm xmlns:a="http://schemas.openxmlformats.org/drawingml/2006/main">
          <a:off x="3793196" y="943029"/>
          <a:ext cx="689318" cy="281354"/>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200" b="1" dirty="0" smtClean="0"/>
            <a:t>$412</a:t>
          </a:r>
          <a:endParaRPr lang="en-US" sz="1200" b="1" dirty="0"/>
        </a:p>
      </cdr:txBody>
    </cdr:sp>
  </cdr:relSizeAnchor>
  <cdr:relSizeAnchor xmlns:cdr="http://schemas.openxmlformats.org/drawingml/2006/chartDrawing">
    <cdr:from>
      <cdr:x>0.45652</cdr:x>
      <cdr:y>0.1508</cdr:y>
    </cdr:from>
    <cdr:to>
      <cdr:x>0.52207</cdr:x>
      <cdr:y>0.2238</cdr:y>
    </cdr:to>
    <cdr:sp macro="" textlink="">
      <cdr:nvSpPr>
        <cdr:cNvPr id="8" name="TextBox 1"/>
        <cdr:cNvSpPr txBox="1"/>
      </cdr:nvSpPr>
      <cdr:spPr>
        <a:xfrm xmlns:a="http://schemas.openxmlformats.org/drawingml/2006/main">
          <a:off x="4800600" y="656203"/>
          <a:ext cx="689318" cy="317642"/>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200" b="1" dirty="0" smtClean="0"/>
            <a:t>$442</a:t>
          </a:r>
          <a:endParaRPr lang="en-US" sz="1200" b="1" dirty="0"/>
        </a:p>
      </cdr:txBody>
    </cdr:sp>
  </cdr:relSizeAnchor>
  <cdr:relSizeAnchor xmlns:cdr="http://schemas.openxmlformats.org/drawingml/2006/chartDrawing">
    <cdr:from>
      <cdr:x>0.55366</cdr:x>
      <cdr:y>0.10669</cdr:y>
    </cdr:from>
    <cdr:to>
      <cdr:x>0.61921</cdr:x>
      <cdr:y>0.17135</cdr:y>
    </cdr:to>
    <cdr:sp macro="" textlink="">
      <cdr:nvSpPr>
        <cdr:cNvPr id="9" name="TextBox 1"/>
        <cdr:cNvSpPr txBox="1"/>
      </cdr:nvSpPr>
      <cdr:spPr>
        <a:xfrm xmlns:a="http://schemas.openxmlformats.org/drawingml/2006/main">
          <a:off x="5822071" y="464233"/>
          <a:ext cx="689318" cy="281354"/>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200" b="1" dirty="0" smtClean="0"/>
            <a:t>$479</a:t>
          </a:r>
          <a:endParaRPr lang="en-US" sz="1200" b="1" dirty="0"/>
        </a:p>
      </cdr:txBody>
    </cdr:sp>
  </cdr:relSizeAnchor>
  <cdr:relSizeAnchor xmlns:cdr="http://schemas.openxmlformats.org/drawingml/2006/chartDrawing">
    <cdr:from>
      <cdr:x>0.64812</cdr:x>
      <cdr:y>0.08406</cdr:y>
    </cdr:from>
    <cdr:to>
      <cdr:x>0.71368</cdr:x>
      <cdr:y>0.14872</cdr:y>
    </cdr:to>
    <cdr:sp macro="" textlink="">
      <cdr:nvSpPr>
        <cdr:cNvPr id="10" name="TextBox 1"/>
        <cdr:cNvSpPr txBox="1"/>
      </cdr:nvSpPr>
      <cdr:spPr>
        <a:xfrm xmlns:a="http://schemas.openxmlformats.org/drawingml/2006/main">
          <a:off x="6815407" y="365760"/>
          <a:ext cx="689318" cy="281354"/>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200" b="1" dirty="0" smtClean="0"/>
            <a:t>$500</a:t>
          </a:r>
          <a:endParaRPr lang="en-US" sz="1200" b="1" dirty="0"/>
        </a:p>
      </cdr:txBody>
    </cdr:sp>
  </cdr:relSizeAnchor>
  <cdr:relSizeAnchor xmlns:cdr="http://schemas.openxmlformats.org/drawingml/2006/chartDrawing">
    <cdr:from>
      <cdr:x>0.74259</cdr:x>
      <cdr:y>0.02263</cdr:y>
    </cdr:from>
    <cdr:to>
      <cdr:x>0.80814</cdr:x>
      <cdr:y>0.08729</cdr:y>
    </cdr:to>
    <cdr:sp macro="" textlink="">
      <cdr:nvSpPr>
        <cdr:cNvPr id="11" name="TextBox 1"/>
        <cdr:cNvSpPr txBox="1"/>
      </cdr:nvSpPr>
      <cdr:spPr>
        <a:xfrm xmlns:a="http://schemas.openxmlformats.org/drawingml/2006/main">
          <a:off x="7808743" y="98474"/>
          <a:ext cx="689318" cy="281354"/>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200" b="1" dirty="0" smtClean="0"/>
            <a:t>$544</a:t>
          </a:r>
          <a:endParaRPr lang="en-US" sz="1200" b="1" dirty="0"/>
        </a:p>
      </cdr:txBody>
    </cdr:sp>
  </cdr:relSizeAnchor>
</c:userShapes>
</file>

<file path=ppt/drawings/drawing2.xml><?xml version="1.0" encoding="utf-8"?>
<c:userShapes xmlns:c="http://schemas.openxmlformats.org/drawingml/2006/chart">
  <cdr:relSizeAnchor xmlns:cdr="http://schemas.openxmlformats.org/drawingml/2006/chartDrawing">
    <cdr:from>
      <cdr:x>0.08618</cdr:x>
      <cdr:y>0.37575</cdr:y>
    </cdr:from>
    <cdr:to>
      <cdr:x>0.11962</cdr:x>
      <cdr:y>0.43071</cdr:y>
    </cdr:to>
    <cdr:sp macro="" textlink="">
      <cdr:nvSpPr>
        <cdr:cNvPr id="2" name="TextBox 1"/>
        <cdr:cNvSpPr txBox="1"/>
      </cdr:nvSpPr>
      <cdr:spPr>
        <a:xfrm xmlns:a="http://schemas.openxmlformats.org/drawingml/2006/main">
          <a:off x="906194" y="1635027"/>
          <a:ext cx="351692" cy="239151"/>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100" dirty="0"/>
        </a:p>
      </cdr:txBody>
    </cdr:sp>
  </cdr:relSizeAnchor>
  <cdr:relSizeAnchor xmlns:cdr="http://schemas.openxmlformats.org/drawingml/2006/chartDrawing">
    <cdr:from>
      <cdr:x>0.17447</cdr:x>
      <cdr:y>0.41321</cdr:y>
    </cdr:from>
    <cdr:to>
      <cdr:x>0.24002</cdr:x>
      <cdr:y>0.47787</cdr:y>
    </cdr:to>
    <cdr:sp macro="" textlink="">
      <cdr:nvSpPr>
        <cdr:cNvPr id="3" name="TextBox 2"/>
        <cdr:cNvSpPr txBox="1"/>
      </cdr:nvSpPr>
      <cdr:spPr>
        <a:xfrm xmlns:a="http://schemas.openxmlformats.org/drawingml/2006/main">
          <a:off x="1834634" y="1798029"/>
          <a:ext cx="689297" cy="28135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200" b="1" dirty="0" smtClean="0"/>
            <a:t>$819</a:t>
          </a:r>
          <a:endParaRPr lang="en-US" sz="1200" b="1" dirty="0"/>
        </a:p>
      </cdr:txBody>
    </cdr:sp>
  </cdr:relSizeAnchor>
  <cdr:relSizeAnchor xmlns:cdr="http://schemas.openxmlformats.org/drawingml/2006/chartDrawing">
    <cdr:from>
      <cdr:x>0.08164</cdr:x>
      <cdr:y>0.35959</cdr:y>
    </cdr:from>
    <cdr:to>
      <cdr:x>0.12497</cdr:x>
      <cdr:y>0.45722</cdr:y>
    </cdr:to>
    <cdr:sp macro="" textlink="">
      <cdr:nvSpPr>
        <cdr:cNvPr id="4" name="TextBox 1"/>
        <cdr:cNvSpPr txBox="1"/>
      </cdr:nvSpPr>
      <cdr:spPr>
        <a:xfrm xmlns:a="http://schemas.openxmlformats.org/drawingml/2006/main">
          <a:off x="858519" y="1564689"/>
          <a:ext cx="455638" cy="424821"/>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endParaRPr lang="en-US" sz="1200" b="1" dirty="0"/>
        </a:p>
      </cdr:txBody>
    </cdr:sp>
  </cdr:relSizeAnchor>
  <cdr:relSizeAnchor xmlns:cdr="http://schemas.openxmlformats.org/drawingml/2006/chartDrawing">
    <cdr:from>
      <cdr:x>0.0803</cdr:x>
      <cdr:y>0.4908</cdr:y>
    </cdr:from>
    <cdr:to>
      <cdr:x>0.14586</cdr:x>
      <cdr:y>0.55546</cdr:y>
    </cdr:to>
    <cdr:sp macro="" textlink="">
      <cdr:nvSpPr>
        <cdr:cNvPr id="5" name="TextBox 1"/>
        <cdr:cNvSpPr txBox="1"/>
      </cdr:nvSpPr>
      <cdr:spPr>
        <a:xfrm xmlns:a="http://schemas.openxmlformats.org/drawingml/2006/main">
          <a:off x="844414" y="2135643"/>
          <a:ext cx="689403" cy="28135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200" b="1" dirty="0" smtClean="0"/>
            <a:t>$650</a:t>
          </a:r>
          <a:endParaRPr lang="en-US" sz="1200" b="1" dirty="0"/>
        </a:p>
      </cdr:txBody>
    </cdr:sp>
  </cdr:relSizeAnchor>
  <cdr:relSizeAnchor xmlns:cdr="http://schemas.openxmlformats.org/drawingml/2006/chartDrawing">
    <cdr:from>
      <cdr:x>0.27429</cdr:x>
      <cdr:y>0.35376</cdr:y>
    </cdr:from>
    <cdr:to>
      <cdr:x>0.33984</cdr:x>
      <cdr:y>0.41842</cdr:y>
    </cdr:to>
    <cdr:sp macro="" textlink="">
      <cdr:nvSpPr>
        <cdr:cNvPr id="6" name="TextBox 1"/>
        <cdr:cNvSpPr txBox="1"/>
      </cdr:nvSpPr>
      <cdr:spPr>
        <a:xfrm xmlns:a="http://schemas.openxmlformats.org/drawingml/2006/main">
          <a:off x="2884313" y="1539334"/>
          <a:ext cx="689297" cy="28135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200" b="1" dirty="0" smtClean="0"/>
            <a:t>$950</a:t>
          </a:r>
          <a:endParaRPr lang="en-US" sz="1200" b="1" dirty="0"/>
        </a:p>
      </cdr:txBody>
    </cdr:sp>
  </cdr:relSizeAnchor>
  <cdr:relSizeAnchor xmlns:cdr="http://schemas.openxmlformats.org/drawingml/2006/chartDrawing">
    <cdr:from>
      <cdr:x>0.36072</cdr:x>
      <cdr:y>0.28138</cdr:y>
    </cdr:from>
    <cdr:to>
      <cdr:x>0.42627</cdr:x>
      <cdr:y>0.34604</cdr:y>
    </cdr:to>
    <cdr:sp macro="" textlink="">
      <cdr:nvSpPr>
        <cdr:cNvPr id="7" name="TextBox 1"/>
        <cdr:cNvSpPr txBox="1"/>
      </cdr:nvSpPr>
      <cdr:spPr>
        <a:xfrm xmlns:a="http://schemas.openxmlformats.org/drawingml/2006/main">
          <a:off x="3793187" y="1224376"/>
          <a:ext cx="689298" cy="281357"/>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200" b="1" dirty="0" smtClean="0"/>
            <a:t>$1,080</a:t>
          </a:r>
          <a:endParaRPr lang="en-US" sz="1200" b="1" dirty="0"/>
        </a:p>
      </cdr:txBody>
    </cdr:sp>
  </cdr:relSizeAnchor>
  <cdr:relSizeAnchor xmlns:cdr="http://schemas.openxmlformats.org/drawingml/2006/chartDrawing">
    <cdr:from>
      <cdr:x>0.45652</cdr:x>
      <cdr:y>0.23486</cdr:y>
    </cdr:from>
    <cdr:to>
      <cdr:x>0.52207</cdr:x>
      <cdr:y>0.30786</cdr:y>
    </cdr:to>
    <cdr:sp macro="" textlink="">
      <cdr:nvSpPr>
        <cdr:cNvPr id="8" name="TextBox 1"/>
        <cdr:cNvSpPr txBox="1"/>
      </cdr:nvSpPr>
      <cdr:spPr>
        <a:xfrm xmlns:a="http://schemas.openxmlformats.org/drawingml/2006/main">
          <a:off x="4800582" y="1021942"/>
          <a:ext cx="689297" cy="317647"/>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200" b="1" dirty="0" smtClean="0"/>
            <a:t>$1,189</a:t>
          </a:r>
          <a:endParaRPr lang="en-US" sz="1200" b="1" dirty="0"/>
        </a:p>
      </cdr:txBody>
    </cdr:sp>
  </cdr:relSizeAnchor>
  <cdr:relSizeAnchor xmlns:cdr="http://schemas.openxmlformats.org/drawingml/2006/chartDrawing">
    <cdr:from>
      <cdr:x>0.55098</cdr:x>
      <cdr:y>0.20691</cdr:y>
    </cdr:from>
    <cdr:to>
      <cdr:x>0.61653</cdr:x>
      <cdr:y>0.27157</cdr:y>
    </cdr:to>
    <cdr:sp macro="" textlink="">
      <cdr:nvSpPr>
        <cdr:cNvPr id="9" name="TextBox 1"/>
        <cdr:cNvSpPr txBox="1"/>
      </cdr:nvSpPr>
      <cdr:spPr>
        <a:xfrm xmlns:a="http://schemas.openxmlformats.org/drawingml/2006/main">
          <a:off x="5793932" y="900343"/>
          <a:ext cx="689298" cy="28135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200" b="1" dirty="0" smtClean="0"/>
            <a:t>$1,262</a:t>
          </a:r>
          <a:endParaRPr lang="en-US" sz="1200" b="1" dirty="0"/>
        </a:p>
      </cdr:txBody>
    </cdr:sp>
  </cdr:relSizeAnchor>
  <cdr:relSizeAnchor xmlns:cdr="http://schemas.openxmlformats.org/drawingml/2006/chartDrawing">
    <cdr:from>
      <cdr:x>0.64946</cdr:x>
      <cdr:y>0.14549</cdr:y>
    </cdr:from>
    <cdr:to>
      <cdr:x>0.71502</cdr:x>
      <cdr:y>0.21015</cdr:y>
    </cdr:to>
    <cdr:sp macro="" textlink="">
      <cdr:nvSpPr>
        <cdr:cNvPr id="10" name="TextBox 1"/>
        <cdr:cNvSpPr txBox="1"/>
      </cdr:nvSpPr>
      <cdr:spPr>
        <a:xfrm xmlns:a="http://schemas.openxmlformats.org/drawingml/2006/main">
          <a:off x="6829439" y="633059"/>
          <a:ext cx="689402" cy="28135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200" b="1" dirty="0" smtClean="0"/>
            <a:t>$1,371</a:t>
          </a:r>
          <a:endParaRPr lang="en-US" sz="1200" b="1" dirty="0"/>
        </a:p>
      </cdr:txBody>
    </cdr:sp>
  </cdr:relSizeAnchor>
  <cdr:relSizeAnchor xmlns:cdr="http://schemas.openxmlformats.org/drawingml/2006/chartDrawing">
    <cdr:from>
      <cdr:x>0.74393</cdr:x>
      <cdr:y>0.09376</cdr:y>
    </cdr:from>
    <cdr:to>
      <cdr:x>0.80948</cdr:x>
      <cdr:y>0.15842</cdr:y>
    </cdr:to>
    <cdr:sp macro="" textlink="">
      <cdr:nvSpPr>
        <cdr:cNvPr id="11" name="TextBox 1"/>
        <cdr:cNvSpPr txBox="1"/>
      </cdr:nvSpPr>
      <cdr:spPr>
        <a:xfrm xmlns:a="http://schemas.openxmlformats.org/drawingml/2006/main">
          <a:off x="7822847" y="407961"/>
          <a:ext cx="689298" cy="281357"/>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200" b="1" dirty="0" smtClean="0"/>
            <a:t>$1,479</a:t>
          </a:r>
          <a:endParaRPr lang="en-US" sz="1200" b="1" dirty="0"/>
        </a:p>
      </cdr:txBody>
    </cdr:sp>
  </cdr:relSizeAnchor>
</c:userShapes>
</file>

<file path=ppt/handoutMasters/_rels/handoutMaster1.xml.rels><?xml version="1.0" encoding="UTF-8"?>

<Relationships xmlns="http://schemas.openxmlformats.org/package/2006/relationships">
  <Relationship Id="rId1" Type="http://schemas.openxmlformats.org/officeDocument/2006/relationships/theme" Target="../theme/theme3.xml"/>
</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CED01280-A581-4FAF-BAFA-7C62A612208E}" type="datetimeFigureOut">
              <a:rPr lang="en-US" smtClean="0"/>
              <a:t>10/27/2014</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F12D60AF-581C-45F0-9ED8-553F0022C416}" type="slidenum">
              <a:rPr lang="en-US" smtClean="0"/>
              <a:t>‹#›</a:t>
            </a:fld>
            <a:endParaRPr lang="en-US"/>
          </a:p>
        </p:txBody>
      </p:sp>
    </p:spTree>
    <p:extLst>
      <p:ext uri="{BB962C8B-B14F-4D97-AF65-F5344CB8AC3E}">
        <p14:creationId xmlns:p14="http://schemas.microsoft.com/office/powerpoint/2010/main" val="1246514398"/>
      </p:ext>
    </p:extLst>
  </p:cSld>
  <p:clrMap bg1="lt1" tx1="dk1" bg2="lt2" tx2="dk2" accent1="accent1" accent2="accent2" accent3="accent3" accent4="accent4" accent5="accent5" accent6="accent6" hlink="hlink" folHlink="folHlink"/>
</p:handoutMaster>
</file>

<file path=ppt/notesMasters/_rels/notesMaster1.xml.rels><?xml version="1.0" encoding="UTF-8"?>

<Relationships xmlns="http://schemas.openxmlformats.org/package/2006/relationships">
  <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726315C0-31F8-4ECF-8AA4-4E3B0A2F2BFE}" type="datetimeFigureOut">
              <a:rPr lang="en-US" smtClean="0"/>
              <a:pPr/>
              <a:t>10/27/2014</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ABC9DFCF-FA56-4349-A56F-1662B43E770F}" type="slidenum">
              <a:rPr lang="en-US" smtClean="0"/>
              <a:pPr/>
              <a:t>‹#›</a:t>
            </a:fld>
            <a:endParaRPr lang="en-US"/>
          </a:p>
        </p:txBody>
      </p:sp>
    </p:spTree>
    <p:extLst>
      <p:ext uri="{BB962C8B-B14F-4D97-AF65-F5344CB8AC3E}">
        <p14:creationId xmlns:p14="http://schemas.microsoft.com/office/powerpoint/2010/main" val="26192837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3.xml"/>
</Relationships>

</file>

<file path=ppt/notesSlides/_rels/notesSlide10.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12.xml"/>
</Relationships>

</file>

<file path=ppt/notesSlides/_rels/notesSlide11.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13.xml"/>
</Relationships>

</file>

<file path=ppt/notesSlides/_rels/notesSlide12.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14.xml"/>
</Relationships>

</file>

<file path=ppt/notesSlides/_rels/notesSlide13.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15.xml"/>
</Relationships>

</file>

<file path=ppt/notesSlides/_rels/notesSlide14.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16.xml"/>
</Relationships>

</file>

<file path=ppt/notesSlides/_rels/notesSlide15.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17.xml"/>
</Relationships>

</file>

<file path=ppt/notesSlides/_rels/notesSlide16.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18.xml"/>
</Relationships>

</file>

<file path=ppt/notesSlides/_rels/notesSlide17.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19.xml"/>
</Relationships>

</file>

<file path=ppt/notesSlides/_rels/notesSlide18.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20.xml"/>
</Relationships>

</file>

<file path=ppt/notesSlides/_rels/notesSlide19.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21.xml"/>
</Relationships>

</file>

<file path=ppt/notesSlides/_rels/notesSlide2.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4.xml"/>
</Relationships>

</file>

<file path=ppt/notesSlides/_rels/notesSlide20.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22.xml"/>
</Relationships>

</file>

<file path=ppt/notesSlides/_rels/notesSlide21.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23.xml"/>
</Relationships>

</file>

<file path=ppt/notesSlides/_rels/notesSlide22.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24.xml"/>
</Relationships>

</file>

<file path=ppt/notesSlides/_rels/notesSlide23.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25.xml"/>
</Relationships>

</file>

<file path=ppt/notesSlides/_rels/notesSlide24.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26.xml"/>
</Relationships>

</file>

<file path=ppt/notesSlides/_rels/notesSlide25.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27.xml"/>
</Relationships>

</file>

<file path=ppt/notesSlides/_rels/notesSlide26.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28.xml"/>
</Relationships>

</file>

<file path=ppt/notesSlides/_rels/notesSlide27.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29.xml"/>
</Relationships>

</file>

<file path=ppt/notesSlides/_rels/notesSlide28.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30.xml"/>
</Relationships>

</file>

<file path=ppt/notesSlides/_rels/notesSlide29.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31.xml"/>
</Relationships>

</file>

<file path=ppt/notesSlides/_rels/notesSlide3.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5.xml"/>
</Relationships>

</file>

<file path=ppt/notesSlides/_rels/notesSlide30.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32.xml"/>
</Relationships>

</file>

<file path=ppt/notesSlides/_rels/notesSlide31.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33.xml"/>
</Relationships>

</file>

<file path=ppt/notesSlides/_rels/notesSlide32.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34.xml"/>
</Relationships>

</file>

<file path=ppt/notesSlides/_rels/notesSlide33.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35.xml"/>
</Relationships>

</file>

<file path=ppt/notesSlides/_rels/notesSlide34.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36.xml"/>
</Relationships>

</file>

<file path=ppt/notesSlides/_rels/notesSlide35.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37.xml"/>
</Relationships>

</file>

<file path=ppt/notesSlides/_rels/notesSlide36.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38.xml"/>
</Relationships>

</file>

<file path=ppt/notesSlides/_rels/notesSlide37.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39.xml"/>
</Relationships>

</file>

<file path=ppt/notesSlides/_rels/notesSlide38.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40.xml"/>
</Relationships>

</file>

<file path=ppt/notesSlides/_rels/notesSlide39.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41.xml"/>
</Relationships>

</file>

<file path=ppt/notesSlides/_rels/notesSlide4.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6.xml"/>
</Relationships>

</file>

<file path=ppt/notesSlides/_rels/notesSlide5.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7.xml"/>
</Relationships>

</file>

<file path=ppt/notesSlides/_rels/notesSlide6.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8.xml"/>
</Relationships>

</file>

<file path=ppt/notesSlides/_rels/notesSlide7.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9.xml"/>
</Relationships>

</file>

<file path=ppt/notesSlides/_rels/notesSlide8.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10.xml"/>
</Relationships>

</file>

<file path=ppt/notesSlides/_rels/notesSlide9.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11.xml"/>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BC9DFCF-FA56-4349-A56F-1662B43E770F}" type="slidenum">
              <a:rPr lang="en-US" smtClean="0"/>
              <a:pPr/>
              <a:t>3</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BC9DFCF-FA56-4349-A56F-1662B43E770F}" type="slidenum">
              <a:rPr lang="en-US" smtClean="0"/>
              <a:pPr/>
              <a:t>12</a:t>
            </a:fld>
            <a:endParaRPr lang="en-US"/>
          </a:p>
        </p:txBody>
      </p:sp>
    </p:spTree>
    <p:extLst>
      <p:ext uri="{BB962C8B-B14F-4D97-AF65-F5344CB8AC3E}">
        <p14:creationId xmlns:p14="http://schemas.microsoft.com/office/powerpoint/2010/main" val="11033211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BC9DFCF-FA56-4349-A56F-1662B43E770F}" type="slidenum">
              <a:rPr lang="en-US" smtClean="0"/>
              <a:pPr/>
              <a:t>13</a:t>
            </a:fld>
            <a:endParaRPr lang="en-US"/>
          </a:p>
        </p:txBody>
      </p:sp>
    </p:spTree>
    <p:extLst>
      <p:ext uri="{BB962C8B-B14F-4D97-AF65-F5344CB8AC3E}">
        <p14:creationId xmlns:p14="http://schemas.microsoft.com/office/powerpoint/2010/main" val="12876953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BC9DFCF-FA56-4349-A56F-1662B43E770F}" type="slidenum">
              <a:rPr lang="en-US" smtClean="0"/>
              <a:pPr/>
              <a:t>14</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BC9DFCF-FA56-4349-A56F-1662B43E770F}" type="slidenum">
              <a:rPr lang="en-US" smtClean="0"/>
              <a:pPr/>
              <a:t>15</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BC9DFCF-FA56-4349-A56F-1662B43E770F}" type="slidenum">
              <a:rPr lang="en-US" smtClean="0"/>
              <a:pPr/>
              <a:t>16</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BC9DFCF-FA56-4349-A56F-1662B43E770F}" type="slidenum">
              <a:rPr lang="en-US" smtClean="0"/>
              <a:pPr/>
              <a:t>17</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BC9DFCF-FA56-4349-A56F-1662B43E770F}" type="slidenum">
              <a:rPr lang="en-US" smtClean="0"/>
              <a:pPr/>
              <a:t>18</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BC9DFCF-FA56-4349-A56F-1662B43E770F}" type="slidenum">
              <a:rPr lang="en-US" smtClean="0"/>
              <a:pPr/>
              <a:t>19</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BC9DFCF-FA56-4349-A56F-1662B43E770F}" type="slidenum">
              <a:rPr lang="en-US" smtClean="0"/>
              <a:pPr/>
              <a:t>20</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BC9DFCF-FA56-4349-A56F-1662B43E770F}" type="slidenum">
              <a:rPr lang="en-US" smtClean="0"/>
              <a:pPr/>
              <a:t>21</a:t>
            </a:fld>
            <a:endParaRPr lang="en-US"/>
          </a:p>
        </p:txBody>
      </p:sp>
    </p:spTree>
    <p:extLst>
      <p:ext uri="{BB962C8B-B14F-4D97-AF65-F5344CB8AC3E}">
        <p14:creationId xmlns:p14="http://schemas.microsoft.com/office/powerpoint/2010/main" val="33352752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BC9DFCF-FA56-4349-A56F-1662B43E770F}" type="slidenum">
              <a:rPr lang="en-US" smtClean="0"/>
              <a:pPr/>
              <a:t>4</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BC9DFCF-FA56-4349-A56F-1662B43E770F}" type="slidenum">
              <a:rPr lang="en-US" smtClean="0"/>
              <a:pPr/>
              <a:t>22</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BC9DFCF-FA56-4349-A56F-1662B43E770F}" type="slidenum">
              <a:rPr lang="en-US" smtClean="0"/>
              <a:pPr/>
              <a:t>23</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BC9DFCF-FA56-4349-A56F-1662B43E770F}" type="slidenum">
              <a:rPr lang="en-US" smtClean="0"/>
              <a:pPr/>
              <a:t>24</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BC9DFCF-FA56-4349-A56F-1662B43E770F}" type="slidenum">
              <a:rPr lang="en-US" smtClean="0"/>
              <a:pPr/>
              <a:t>25</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BC9DFCF-FA56-4349-A56F-1662B43E770F}" type="slidenum">
              <a:rPr lang="en-US" smtClean="0"/>
              <a:pPr/>
              <a:t>26</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BC9DFCF-FA56-4349-A56F-1662B43E770F}" type="slidenum">
              <a:rPr lang="en-US" smtClean="0"/>
              <a:pPr/>
              <a:t>27</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BC9DFCF-FA56-4349-A56F-1662B43E770F}" type="slidenum">
              <a:rPr lang="en-US" smtClean="0"/>
              <a:pPr/>
              <a:t>28</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BC9DFCF-FA56-4349-A56F-1662B43E770F}" type="slidenum">
              <a:rPr lang="en-US" smtClean="0"/>
              <a:pPr/>
              <a:t>29</a:t>
            </a:fld>
            <a:endParaRPr lang="en-US"/>
          </a:p>
        </p:txBody>
      </p:sp>
    </p:spTree>
    <p:extLst>
      <p:ext uri="{BB962C8B-B14F-4D97-AF65-F5344CB8AC3E}">
        <p14:creationId xmlns:p14="http://schemas.microsoft.com/office/powerpoint/2010/main" val="209251943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BC9DFCF-FA56-4349-A56F-1662B43E770F}" type="slidenum">
              <a:rPr lang="en-US" smtClean="0"/>
              <a:pPr/>
              <a:t>30</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BC9DFCF-FA56-4349-A56F-1662B43E770F}" type="slidenum">
              <a:rPr lang="en-US" smtClean="0"/>
              <a:pPr/>
              <a:t>31</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BC9DFCF-FA56-4349-A56F-1662B43E770F}" type="slidenum">
              <a:rPr lang="en-US" smtClean="0"/>
              <a:pPr/>
              <a:t>5</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BC9DFCF-FA56-4349-A56F-1662B43E770F}" type="slidenum">
              <a:rPr lang="en-US" smtClean="0"/>
              <a:pPr/>
              <a:t>32</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BC9DFCF-FA56-4349-A56F-1662B43E770F}" type="slidenum">
              <a:rPr lang="en-US" smtClean="0"/>
              <a:pPr/>
              <a:t>33</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BC9DFCF-FA56-4349-A56F-1662B43E770F}" type="slidenum">
              <a:rPr lang="en-US" smtClean="0"/>
              <a:pPr/>
              <a:t>34</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BC9DFCF-FA56-4349-A56F-1662B43E770F}" type="slidenum">
              <a:rPr lang="en-US" smtClean="0"/>
              <a:pPr/>
              <a:t>35</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BC9DFCF-FA56-4349-A56F-1662B43E770F}" type="slidenum">
              <a:rPr lang="en-US" smtClean="0"/>
              <a:pPr/>
              <a:t>36</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BC9DFCF-FA56-4349-A56F-1662B43E770F}" type="slidenum">
              <a:rPr lang="en-US" smtClean="0"/>
              <a:pPr/>
              <a:t>37</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BC9DFCF-FA56-4349-A56F-1662B43E770F}" type="slidenum">
              <a:rPr lang="en-US" smtClean="0"/>
              <a:pPr/>
              <a:t>38</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BC9DFCF-FA56-4349-A56F-1662B43E770F}" type="slidenum">
              <a:rPr lang="en-US" smtClean="0"/>
              <a:pPr/>
              <a:t>39</a:t>
            </a:fld>
            <a:endParaRPr lang="en-US"/>
          </a:p>
        </p:txBody>
      </p:sp>
    </p:spTree>
    <p:extLst>
      <p:ext uri="{BB962C8B-B14F-4D97-AF65-F5344CB8AC3E}">
        <p14:creationId xmlns:p14="http://schemas.microsoft.com/office/powerpoint/2010/main" val="395951757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BC9DFCF-FA56-4349-A56F-1662B43E770F}" type="slidenum">
              <a:rPr lang="en-US" smtClean="0"/>
              <a:pPr/>
              <a:t>40</a:t>
            </a:fld>
            <a:endParaRPr lang="en-US"/>
          </a:p>
        </p:txBody>
      </p:sp>
    </p:spTree>
    <p:extLst>
      <p:ext uri="{BB962C8B-B14F-4D97-AF65-F5344CB8AC3E}">
        <p14:creationId xmlns:p14="http://schemas.microsoft.com/office/powerpoint/2010/main" val="168757030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BC9DFCF-FA56-4349-A56F-1662B43E770F}" type="slidenum">
              <a:rPr lang="en-US" smtClean="0"/>
              <a:pPr/>
              <a:t>41</a:t>
            </a:fld>
            <a:endParaRPr lang="en-US"/>
          </a:p>
        </p:txBody>
      </p:sp>
    </p:spTree>
    <p:extLst>
      <p:ext uri="{BB962C8B-B14F-4D97-AF65-F5344CB8AC3E}">
        <p14:creationId xmlns:p14="http://schemas.microsoft.com/office/powerpoint/2010/main" val="8503807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BC9DFCF-FA56-4349-A56F-1662B43E770F}" type="slidenum">
              <a:rPr lang="en-US" smtClean="0"/>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BC9DFCF-FA56-4349-A56F-1662B43E770F}" type="slidenum">
              <a:rPr lang="en-US" smtClean="0"/>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BC9DFCF-FA56-4349-A56F-1662B43E770F}" type="slidenum">
              <a:rPr lang="en-US" smtClean="0"/>
              <a:pPr/>
              <a:t>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BC9DFCF-FA56-4349-A56F-1662B43E770F}" type="slidenum">
              <a:rPr lang="en-US" smtClean="0"/>
              <a:pPr/>
              <a:t>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BC9DFCF-FA56-4349-A56F-1662B43E770F}" type="slidenum">
              <a:rPr lang="en-US" smtClean="0"/>
              <a:pPr/>
              <a:t>10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BC9DFCF-FA56-4349-A56F-1662B43E770F}" type="slidenum">
              <a:rPr lang="en-US" smtClean="0"/>
              <a:pPr/>
              <a:t>11</a:t>
            </a:fld>
            <a:endParaRPr lang="en-US"/>
          </a:p>
        </p:txBody>
      </p:sp>
    </p:spTree>
  </p:cSld>
  <p:clrMapOvr>
    <a:masterClrMapping/>
  </p:clrMapOvr>
</p:notes>
</file>

<file path=ppt/slideLayouts/_rels/slideLayout1.xml.rels><?xml version="1.0" encoding="UTF-8"?>

<Relationships xmlns="http://schemas.openxmlformats.org/package/2006/relationships">
  <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
  <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
  <Relationship Id="rId1" Type="http://schemas.openxmlformats.org/officeDocument/2006/relationships/slideMaster" Target="../slideMasters/slideMaster1.xml"/>
</Relationships>

</file>

<file path=ppt/slideLayouts/_rels/slideLayout2.xml.rels><?xml version="1.0" encoding="UTF-8"?>

<Relationships xmlns="http://schemas.openxmlformats.org/package/2006/relationships">
  <Relationship Id="rId1" Type="http://schemas.openxmlformats.org/officeDocument/2006/relationships/slideMaster" Target="../slideMasters/slideMaster1.xml"/>
</Relationships>

</file>

<file path=ppt/slideLayouts/_rels/slideLayout3.xml.rels><?xml version="1.0" encoding="UTF-8"?>

<Relationships xmlns="http://schemas.openxmlformats.org/package/2006/relationships">
  <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
  <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
  <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
  <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
  <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
  <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08A91C9-E6C1-4635-9B06-DC3583583851}" type="datetimeFigureOut">
              <a:rPr lang="en-US" smtClean="0"/>
              <a:pPr/>
              <a:t>10/27/2014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6C0AAC-C819-47AB-9FBE-F612D65D8753}" type="slidenum">
              <a:rPr lang="en-US" smtClean="0"/>
              <a:pPr/>
              <a:t>‹#›</a:t>
            </a:fld>
            <a:endParaRPr lang="en-US"/>
          </a:p>
        </p:txBody>
      </p:sp>
    </p:spTree>
    <p:extLst>
      <p:ext uri="{BB962C8B-B14F-4D97-AF65-F5344CB8AC3E}">
        <p14:creationId xmlns:p14="http://schemas.microsoft.com/office/powerpoint/2010/main" val="6623390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08A91C9-E6C1-4635-9B06-DC3583583851}" type="datetimeFigureOut">
              <a:rPr lang="en-US" smtClean="0"/>
              <a:pPr/>
              <a:t>10/27/2014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6C0AAC-C819-47AB-9FBE-F612D65D8753}" type="slidenum">
              <a:rPr lang="en-US" smtClean="0"/>
              <a:pPr/>
              <a:t>‹#›</a:t>
            </a:fld>
            <a:endParaRPr lang="en-US"/>
          </a:p>
        </p:txBody>
      </p:sp>
    </p:spTree>
    <p:extLst>
      <p:ext uri="{BB962C8B-B14F-4D97-AF65-F5344CB8AC3E}">
        <p14:creationId xmlns:p14="http://schemas.microsoft.com/office/powerpoint/2010/main" val="26581447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08A91C9-E6C1-4635-9B06-DC3583583851}" type="datetimeFigureOut">
              <a:rPr lang="en-US" smtClean="0"/>
              <a:pPr/>
              <a:t>10/27/2014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6C0AAC-C819-47AB-9FBE-F612D65D8753}" type="slidenum">
              <a:rPr lang="en-US" smtClean="0"/>
              <a:pPr/>
              <a:t>‹#›</a:t>
            </a:fld>
            <a:endParaRPr lang="en-US"/>
          </a:p>
        </p:txBody>
      </p:sp>
    </p:spTree>
    <p:extLst>
      <p:ext uri="{BB962C8B-B14F-4D97-AF65-F5344CB8AC3E}">
        <p14:creationId xmlns:p14="http://schemas.microsoft.com/office/powerpoint/2010/main" val="11442061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08A91C9-E6C1-4635-9B06-DC3583583851}" type="datetimeFigureOut">
              <a:rPr lang="en-US" smtClean="0"/>
              <a:pPr/>
              <a:t>10/27/2014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6C0AAC-C819-47AB-9FBE-F612D65D8753}" type="slidenum">
              <a:rPr lang="en-US" smtClean="0"/>
              <a:pPr/>
              <a:t>‹#›</a:t>
            </a:fld>
            <a:endParaRPr lang="en-US"/>
          </a:p>
        </p:txBody>
      </p:sp>
    </p:spTree>
    <p:extLst>
      <p:ext uri="{BB962C8B-B14F-4D97-AF65-F5344CB8AC3E}">
        <p14:creationId xmlns:p14="http://schemas.microsoft.com/office/powerpoint/2010/main" val="17217743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08A91C9-E6C1-4635-9B06-DC3583583851}" type="datetimeFigureOut">
              <a:rPr lang="en-US" smtClean="0"/>
              <a:pPr/>
              <a:t>10/27/2014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6C0AAC-C819-47AB-9FBE-F612D65D8753}" type="slidenum">
              <a:rPr lang="en-US" smtClean="0"/>
              <a:pPr/>
              <a:t>‹#›</a:t>
            </a:fld>
            <a:endParaRPr lang="en-US"/>
          </a:p>
        </p:txBody>
      </p:sp>
    </p:spTree>
    <p:extLst>
      <p:ext uri="{BB962C8B-B14F-4D97-AF65-F5344CB8AC3E}">
        <p14:creationId xmlns:p14="http://schemas.microsoft.com/office/powerpoint/2010/main" val="27342517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08A91C9-E6C1-4635-9B06-DC3583583851}" type="datetimeFigureOut">
              <a:rPr lang="en-US" smtClean="0"/>
              <a:pPr/>
              <a:t>10/27/2014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6C0AAC-C819-47AB-9FBE-F612D65D8753}" type="slidenum">
              <a:rPr lang="en-US" smtClean="0"/>
              <a:pPr/>
              <a:t>‹#›</a:t>
            </a:fld>
            <a:endParaRPr lang="en-US"/>
          </a:p>
        </p:txBody>
      </p:sp>
    </p:spTree>
    <p:extLst>
      <p:ext uri="{BB962C8B-B14F-4D97-AF65-F5344CB8AC3E}">
        <p14:creationId xmlns:p14="http://schemas.microsoft.com/office/powerpoint/2010/main" val="38528802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08A91C9-E6C1-4635-9B06-DC3583583851}" type="datetimeFigureOut">
              <a:rPr lang="en-US" smtClean="0"/>
              <a:pPr/>
              <a:t>10/27/2014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86C0AAC-C819-47AB-9FBE-F612D65D8753}" type="slidenum">
              <a:rPr lang="en-US" smtClean="0"/>
              <a:pPr/>
              <a:t>‹#›</a:t>
            </a:fld>
            <a:endParaRPr lang="en-US"/>
          </a:p>
        </p:txBody>
      </p:sp>
    </p:spTree>
    <p:extLst>
      <p:ext uri="{BB962C8B-B14F-4D97-AF65-F5344CB8AC3E}">
        <p14:creationId xmlns:p14="http://schemas.microsoft.com/office/powerpoint/2010/main" val="14801268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08A91C9-E6C1-4635-9B06-DC3583583851}" type="datetimeFigureOut">
              <a:rPr lang="en-US" smtClean="0"/>
              <a:pPr/>
              <a:t>10/27/2014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86C0AAC-C819-47AB-9FBE-F612D65D8753}" type="slidenum">
              <a:rPr lang="en-US" smtClean="0"/>
              <a:pPr/>
              <a:t>‹#›</a:t>
            </a:fld>
            <a:endParaRPr lang="en-US"/>
          </a:p>
        </p:txBody>
      </p:sp>
    </p:spTree>
    <p:extLst>
      <p:ext uri="{BB962C8B-B14F-4D97-AF65-F5344CB8AC3E}">
        <p14:creationId xmlns:p14="http://schemas.microsoft.com/office/powerpoint/2010/main" val="24896602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8A91C9-E6C1-4635-9B06-DC3583583851}" type="datetimeFigureOut">
              <a:rPr lang="en-US" smtClean="0"/>
              <a:pPr/>
              <a:t>10/27/2014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86C0AAC-C819-47AB-9FBE-F612D65D8753}" type="slidenum">
              <a:rPr lang="en-US" smtClean="0"/>
              <a:pPr/>
              <a:t>‹#›</a:t>
            </a:fld>
            <a:endParaRPr lang="en-US"/>
          </a:p>
        </p:txBody>
      </p:sp>
    </p:spTree>
    <p:extLst>
      <p:ext uri="{BB962C8B-B14F-4D97-AF65-F5344CB8AC3E}">
        <p14:creationId xmlns:p14="http://schemas.microsoft.com/office/powerpoint/2010/main" val="21871759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8A91C9-E6C1-4635-9B06-DC3583583851}" type="datetimeFigureOut">
              <a:rPr lang="en-US" smtClean="0"/>
              <a:pPr/>
              <a:t>10/27/2014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6C0AAC-C819-47AB-9FBE-F612D65D8753}" type="slidenum">
              <a:rPr lang="en-US" smtClean="0"/>
              <a:pPr/>
              <a:t>‹#›</a:t>
            </a:fld>
            <a:endParaRPr lang="en-US"/>
          </a:p>
        </p:txBody>
      </p:sp>
    </p:spTree>
    <p:extLst>
      <p:ext uri="{BB962C8B-B14F-4D97-AF65-F5344CB8AC3E}">
        <p14:creationId xmlns:p14="http://schemas.microsoft.com/office/powerpoint/2010/main" val="42056404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8A91C9-E6C1-4635-9B06-DC3583583851}" type="datetimeFigureOut">
              <a:rPr lang="en-US" smtClean="0"/>
              <a:pPr/>
              <a:t>10/27/2014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6C0AAC-C819-47AB-9FBE-F612D65D8753}" type="slidenum">
              <a:rPr lang="en-US" smtClean="0"/>
              <a:pPr/>
              <a:t>‹#›</a:t>
            </a:fld>
            <a:endParaRPr lang="en-US"/>
          </a:p>
        </p:txBody>
      </p:sp>
    </p:spTree>
    <p:extLst>
      <p:ext uri="{BB962C8B-B14F-4D97-AF65-F5344CB8AC3E}">
        <p14:creationId xmlns:p14="http://schemas.microsoft.com/office/powerpoint/2010/main" val="1996190960"/>
      </p:ext>
    </p:extLst>
  </p:cSld>
  <p:clrMapOvr>
    <a:masterClrMapping/>
  </p:clrMapOvr>
</p:sldLayout>
</file>

<file path=ppt/slideMasters/_rels/slideMaster1.xml.rels><?xml version="1.0" encoding="UTF-8"?>

<Relationships xmlns="http://schemas.openxmlformats.org/package/2006/relationships">
  <Relationship Id="rId1" Type="http://schemas.openxmlformats.org/officeDocument/2006/relationships/slideLayout" Target="../slideLayouts/slideLayout1.xml"/>
  <Relationship Id="rId10" Type="http://schemas.openxmlformats.org/officeDocument/2006/relationships/slideLayout" Target="../slideLayouts/slideLayout10.xml"/>
  <Relationship Id="rId11" Type="http://schemas.openxmlformats.org/officeDocument/2006/relationships/slideLayout" Target="../slideLayouts/slideLayout11.xml"/>
  <Relationship Id="rId12" Type="http://schemas.openxmlformats.org/officeDocument/2006/relationships/theme" Target="../theme/theme1.xml"/>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08A91C9-E6C1-4635-9B06-DC3583583851}" type="datetimeFigureOut">
              <a:rPr lang="en-US" smtClean="0"/>
              <a:pPr/>
              <a:t>10/27/2014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6C0AAC-C819-47AB-9FBE-F612D65D8753}" type="slidenum">
              <a:rPr lang="en-US" smtClean="0"/>
              <a:pPr/>
              <a:t>‹#›</a:t>
            </a:fld>
            <a:endParaRPr lang="en-US"/>
          </a:p>
        </p:txBody>
      </p:sp>
    </p:spTree>
    <p:extLst>
      <p:ext uri="{BB962C8B-B14F-4D97-AF65-F5344CB8AC3E}">
        <p14:creationId xmlns:p14="http://schemas.microsoft.com/office/powerpoint/2010/main" val="42142413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image" Target="../media/image1.png"/>
</Relationships>

</file>

<file path=ppt/slides/_rels/slide10.xml.rels><?xml version="1.0" encoding="UTF-8"?>

<Relationships xmlns="http://schemas.openxmlformats.org/package/2006/relationships">
  <Relationship Id="rId1" Type="http://schemas.openxmlformats.org/officeDocument/2006/relationships/slideLayout" Target="../slideLayouts/slideLayout2.xml"/>
  <Relationship Id="rId2" Type="http://schemas.openxmlformats.org/officeDocument/2006/relationships/notesSlide" Target="../notesSlides/notesSlide8.xml"/>
  <Relationship Id="rId3" Type="http://schemas.openxmlformats.org/officeDocument/2006/relationships/chart" Target="../charts/chart7.xml"/>
</Relationships>

</file>

<file path=ppt/slides/_rels/slide11.xml.rels><?xml version="1.0" encoding="UTF-8"?>

<Relationships xmlns="http://schemas.openxmlformats.org/package/2006/relationships">
  <Relationship Id="rId1" Type="http://schemas.openxmlformats.org/officeDocument/2006/relationships/slideLayout" Target="../slideLayouts/slideLayout2.xml"/>
  <Relationship Id="rId2" Type="http://schemas.openxmlformats.org/officeDocument/2006/relationships/notesSlide" Target="../notesSlides/notesSlide9.xml"/>
  <Relationship Id="rId3" Type="http://schemas.openxmlformats.org/officeDocument/2006/relationships/chart" Target="../charts/chart8.xml"/>
</Relationships>

</file>

<file path=ppt/slides/_rels/slide12.xml.rels><?xml version="1.0" encoding="UTF-8"?>

<Relationships xmlns="http://schemas.openxmlformats.org/package/2006/relationships">
  <Relationship Id="rId1" Type="http://schemas.openxmlformats.org/officeDocument/2006/relationships/slideLayout" Target="../slideLayouts/slideLayout2.xml"/>
  <Relationship Id="rId2" Type="http://schemas.openxmlformats.org/officeDocument/2006/relationships/notesSlide" Target="../notesSlides/notesSlide10.xml"/>
</Relationships>

</file>

<file path=ppt/slides/_rels/slide13.xml.rels><?xml version="1.0" encoding="UTF-8"?>

<Relationships xmlns="http://schemas.openxmlformats.org/package/2006/relationships">
  <Relationship Id="rId1" Type="http://schemas.openxmlformats.org/officeDocument/2006/relationships/slideLayout" Target="../slideLayouts/slideLayout2.xml"/>
  <Relationship Id="rId2" Type="http://schemas.openxmlformats.org/officeDocument/2006/relationships/notesSlide" Target="../notesSlides/notesSlide11.xml"/>
</Relationships>

</file>

<file path=ppt/slides/_rels/slide14.xml.rels><?xml version="1.0" encoding="UTF-8"?>

<Relationships xmlns="http://schemas.openxmlformats.org/package/2006/relationships">
  <Relationship Id="rId1" Type="http://schemas.openxmlformats.org/officeDocument/2006/relationships/slideLayout" Target="../slideLayouts/slideLayout2.xml"/>
  <Relationship Id="rId2" Type="http://schemas.openxmlformats.org/officeDocument/2006/relationships/notesSlide" Target="../notesSlides/notesSlide12.xml"/>
</Relationships>

</file>

<file path=ppt/slides/_rels/slide15.xml.rels><?xml version="1.0" encoding="UTF-8"?>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notesSlide" Target="../notesSlides/notesSlide13.xml"/>
</Relationships>

</file>

<file path=ppt/slides/_rels/slide16.xml.rels><?xml version="1.0" encoding="UTF-8"?>

<Relationships xmlns="http://schemas.openxmlformats.org/package/2006/relationships">
  <Relationship Id="rId1" Type="http://schemas.openxmlformats.org/officeDocument/2006/relationships/slideLayout" Target="../slideLayouts/slideLayout2.xml"/>
  <Relationship Id="rId2" Type="http://schemas.openxmlformats.org/officeDocument/2006/relationships/notesSlide" Target="../notesSlides/notesSlide14.xml"/>
  <Relationship Id="rId3" Type="http://schemas.openxmlformats.org/officeDocument/2006/relationships/chart" Target="../charts/chart9.xml"/>
</Relationships>

</file>

<file path=ppt/slides/_rels/slide17.xml.rels><?xml version="1.0" encoding="UTF-8"?>

<Relationships xmlns="http://schemas.openxmlformats.org/package/2006/relationships">
  <Relationship Id="rId1" Type="http://schemas.openxmlformats.org/officeDocument/2006/relationships/slideLayout" Target="../slideLayouts/slideLayout2.xml"/>
  <Relationship Id="rId2" Type="http://schemas.openxmlformats.org/officeDocument/2006/relationships/notesSlide" Target="../notesSlides/notesSlide15.xml"/>
  <Relationship Id="rId3" Type="http://schemas.openxmlformats.org/officeDocument/2006/relationships/chart" Target="../charts/chart10.xml"/>
</Relationships>

</file>

<file path=ppt/slides/_rels/slide18.xml.rels><?xml version="1.0" encoding="UTF-8"?>

<Relationships xmlns="http://schemas.openxmlformats.org/package/2006/relationships">
  <Relationship Id="rId1" Type="http://schemas.openxmlformats.org/officeDocument/2006/relationships/slideLayout" Target="../slideLayouts/slideLayout2.xml"/>
  <Relationship Id="rId2" Type="http://schemas.openxmlformats.org/officeDocument/2006/relationships/notesSlide" Target="../notesSlides/notesSlide16.xml"/>
  <Relationship Id="rId3" Type="http://schemas.openxmlformats.org/officeDocument/2006/relationships/chart" Target="../charts/chart11.xml"/>
</Relationships>

</file>

<file path=ppt/slides/_rels/slide19.xml.rels><?xml version="1.0" encoding="UTF-8"?>

<Relationships xmlns="http://schemas.openxmlformats.org/package/2006/relationships">
  <Relationship Id="rId1" Type="http://schemas.openxmlformats.org/officeDocument/2006/relationships/slideLayout" Target="../slideLayouts/slideLayout2.xml"/>
  <Relationship Id="rId2" Type="http://schemas.openxmlformats.org/officeDocument/2006/relationships/notesSlide" Target="../notesSlides/notesSlide17.xml"/>
  <Relationship Id="rId3" Type="http://schemas.openxmlformats.org/officeDocument/2006/relationships/chart" Target="../charts/chart12.xml"/>
</Relationships>

</file>

<file path=ppt/slides/_rels/slide2.xml.rels><?xml version="1.0" encoding="UTF-8"?>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hyperlink" TargetMode="External" Target="http://www.mass.gov/chia"/>
</Relationships>

</file>

<file path=ppt/slides/_rels/slide20.xml.rels><?xml version="1.0" encoding="UTF-8"?>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notesSlide" Target="../notesSlides/notesSlide18.xml"/>
</Relationships>

</file>

<file path=ppt/slides/_rels/slide21.xml.rels><?xml version="1.0" encoding="UTF-8"?>

<Relationships xmlns="http://schemas.openxmlformats.org/package/2006/relationships">
  <Relationship Id="rId1" Type="http://schemas.openxmlformats.org/officeDocument/2006/relationships/slideLayout" Target="../slideLayouts/slideLayout2.xml"/>
  <Relationship Id="rId2" Type="http://schemas.openxmlformats.org/officeDocument/2006/relationships/notesSlide" Target="../notesSlides/notesSlide19.xml"/>
  <Relationship Id="rId3" Type="http://schemas.openxmlformats.org/officeDocument/2006/relationships/chart" Target="../charts/chart13.xml"/>
</Relationships>

</file>

<file path=ppt/slides/_rels/slide22.xml.rels><?xml version="1.0" encoding="UTF-8"?>

<Relationships xmlns="http://schemas.openxmlformats.org/package/2006/relationships">
  <Relationship Id="rId1" Type="http://schemas.openxmlformats.org/officeDocument/2006/relationships/slideLayout" Target="../slideLayouts/slideLayout2.xml"/>
  <Relationship Id="rId2" Type="http://schemas.openxmlformats.org/officeDocument/2006/relationships/notesSlide" Target="../notesSlides/notesSlide20.xml"/>
  <Relationship Id="rId3" Type="http://schemas.openxmlformats.org/officeDocument/2006/relationships/chart" Target="../charts/chart14.xml"/>
</Relationships>

</file>

<file path=ppt/slides/_rels/slide23.xml.rels><?xml version="1.0" encoding="UTF-8"?>

<Relationships xmlns="http://schemas.openxmlformats.org/package/2006/relationships">
  <Relationship Id="rId1" Type="http://schemas.openxmlformats.org/officeDocument/2006/relationships/slideLayout" Target="../slideLayouts/slideLayout2.xml"/>
  <Relationship Id="rId2" Type="http://schemas.openxmlformats.org/officeDocument/2006/relationships/notesSlide" Target="../notesSlides/notesSlide21.xml"/>
  <Relationship Id="rId3" Type="http://schemas.openxmlformats.org/officeDocument/2006/relationships/chart" Target="../charts/chart15.xml"/>
</Relationships>

</file>

<file path=ppt/slides/_rels/slide24.xml.rels><?xml version="1.0" encoding="UTF-8"?>

<Relationships xmlns="http://schemas.openxmlformats.org/package/2006/relationships">
  <Relationship Id="rId1" Type="http://schemas.openxmlformats.org/officeDocument/2006/relationships/slideLayout" Target="../slideLayouts/slideLayout2.xml"/>
  <Relationship Id="rId2" Type="http://schemas.openxmlformats.org/officeDocument/2006/relationships/notesSlide" Target="../notesSlides/notesSlide22.xml"/>
  <Relationship Id="rId3" Type="http://schemas.openxmlformats.org/officeDocument/2006/relationships/chart" Target="../charts/chart16.xml"/>
</Relationships>

</file>

<file path=ppt/slides/_rels/slide25.xml.rels><?xml version="1.0" encoding="UTF-8"?>

<Relationships xmlns="http://schemas.openxmlformats.org/package/2006/relationships">
  <Relationship Id="rId1" Type="http://schemas.openxmlformats.org/officeDocument/2006/relationships/slideLayout" Target="../slideLayouts/slideLayout2.xml"/>
  <Relationship Id="rId2" Type="http://schemas.openxmlformats.org/officeDocument/2006/relationships/notesSlide" Target="../notesSlides/notesSlide23.xml"/>
  <Relationship Id="rId3" Type="http://schemas.openxmlformats.org/officeDocument/2006/relationships/chart" Target="../charts/chart17.xml"/>
</Relationships>

</file>

<file path=ppt/slides/_rels/slide26.xml.rels><?xml version="1.0" encoding="UTF-8"?>

<Relationships xmlns="http://schemas.openxmlformats.org/package/2006/relationships">
  <Relationship Id="rId1" Type="http://schemas.openxmlformats.org/officeDocument/2006/relationships/slideLayout" Target="../slideLayouts/slideLayout2.xml"/>
  <Relationship Id="rId2" Type="http://schemas.openxmlformats.org/officeDocument/2006/relationships/notesSlide" Target="../notesSlides/notesSlide24.xml"/>
  <Relationship Id="rId3" Type="http://schemas.openxmlformats.org/officeDocument/2006/relationships/chart" Target="../charts/chart18.xml"/>
</Relationships>

</file>

<file path=ppt/slides/_rels/slide27.xml.rels><?xml version="1.0" encoding="UTF-8"?>

<Relationships xmlns="http://schemas.openxmlformats.org/package/2006/relationships">
  <Relationship Id="rId1" Type="http://schemas.openxmlformats.org/officeDocument/2006/relationships/slideLayout" Target="../slideLayouts/slideLayout2.xml"/>
  <Relationship Id="rId2" Type="http://schemas.openxmlformats.org/officeDocument/2006/relationships/notesSlide" Target="../notesSlides/notesSlide25.xml"/>
  <Relationship Id="rId3" Type="http://schemas.openxmlformats.org/officeDocument/2006/relationships/chart" Target="../charts/chart19.xml"/>
</Relationships>

</file>

<file path=ppt/slides/_rels/slide28.xml.rels><?xml version="1.0" encoding="UTF-8"?>

<Relationships xmlns="http://schemas.openxmlformats.org/package/2006/relationships">
  <Relationship Id="rId1" Type="http://schemas.openxmlformats.org/officeDocument/2006/relationships/slideLayout" Target="../slideLayouts/slideLayout2.xml"/>
  <Relationship Id="rId2" Type="http://schemas.openxmlformats.org/officeDocument/2006/relationships/notesSlide" Target="../notesSlides/notesSlide26.xml"/>
  <Relationship Id="rId3" Type="http://schemas.openxmlformats.org/officeDocument/2006/relationships/chart" Target="../charts/chart20.xml"/>
</Relationships>

</file>

<file path=ppt/slides/_rels/slide29.xml.rels><?xml version="1.0" encoding="UTF-8"?>

<Relationships xmlns="http://schemas.openxmlformats.org/package/2006/relationships">
  <Relationship Id="rId1" Type="http://schemas.openxmlformats.org/officeDocument/2006/relationships/slideLayout" Target="../slideLayouts/slideLayout2.xml"/>
  <Relationship Id="rId2" Type="http://schemas.openxmlformats.org/officeDocument/2006/relationships/notesSlide" Target="../notesSlides/notesSlide27.xml"/>
  <Relationship Id="rId3" Type="http://schemas.openxmlformats.org/officeDocument/2006/relationships/chart" Target="../charts/chart21.xml"/>
</Relationships>

</file>

<file path=ppt/slides/_rels/slide3.xml.rels><?xml version="1.0" encoding="UTF-8"?>

<Relationships xmlns="http://schemas.openxmlformats.org/package/2006/relationships">
  <Relationship Id="rId1" Type="http://schemas.openxmlformats.org/officeDocument/2006/relationships/slideLayout" Target="../slideLayouts/slideLayout6.xml"/>
  <Relationship Id="rId2" Type="http://schemas.openxmlformats.org/officeDocument/2006/relationships/notesSlide" Target="../notesSlides/notesSlide1.xml"/>
</Relationships>

</file>

<file path=ppt/slides/_rels/slide30.xml.rels><?xml version="1.0" encoding="UTF-8"?>

<Relationships xmlns="http://schemas.openxmlformats.org/package/2006/relationships">
  <Relationship Id="rId1" Type="http://schemas.openxmlformats.org/officeDocument/2006/relationships/slideLayout" Target="../slideLayouts/slideLayout2.xml"/>
  <Relationship Id="rId2" Type="http://schemas.openxmlformats.org/officeDocument/2006/relationships/notesSlide" Target="../notesSlides/notesSlide28.xml"/>
  <Relationship Id="rId3" Type="http://schemas.openxmlformats.org/officeDocument/2006/relationships/chart" Target="../charts/chart22.xml"/>
</Relationships>

</file>

<file path=ppt/slides/_rels/slide31.xml.rels><?xml version="1.0" encoding="UTF-8"?>

<Relationships xmlns="http://schemas.openxmlformats.org/package/2006/relationships">
  <Relationship Id="rId1" Type="http://schemas.openxmlformats.org/officeDocument/2006/relationships/slideLayout" Target="../slideLayouts/slideLayout2.xml"/>
  <Relationship Id="rId2" Type="http://schemas.openxmlformats.org/officeDocument/2006/relationships/notesSlide" Target="../notesSlides/notesSlide29.xml"/>
  <Relationship Id="rId3" Type="http://schemas.openxmlformats.org/officeDocument/2006/relationships/chart" Target="../charts/chart23.xml"/>
</Relationships>

</file>

<file path=ppt/slides/_rels/slide32.xml.rels><?xml version="1.0" encoding="UTF-8"?>

<Relationships xmlns="http://schemas.openxmlformats.org/package/2006/relationships">
  <Relationship Id="rId1" Type="http://schemas.openxmlformats.org/officeDocument/2006/relationships/slideLayout" Target="../slideLayouts/slideLayout2.xml"/>
  <Relationship Id="rId2" Type="http://schemas.openxmlformats.org/officeDocument/2006/relationships/notesSlide" Target="../notesSlides/notesSlide30.xml"/>
  <Relationship Id="rId3" Type="http://schemas.openxmlformats.org/officeDocument/2006/relationships/chart" Target="../charts/chart24.xml"/>
</Relationships>

</file>

<file path=ppt/slides/_rels/slide33.xml.rels><?xml version="1.0" encoding="UTF-8"?>

<Relationships xmlns="http://schemas.openxmlformats.org/package/2006/relationships">
  <Relationship Id="rId1" Type="http://schemas.openxmlformats.org/officeDocument/2006/relationships/slideLayout" Target="../slideLayouts/slideLayout2.xml"/>
  <Relationship Id="rId2" Type="http://schemas.openxmlformats.org/officeDocument/2006/relationships/notesSlide" Target="../notesSlides/notesSlide31.xml"/>
  <Relationship Id="rId3" Type="http://schemas.openxmlformats.org/officeDocument/2006/relationships/chart" Target="../charts/chart25.xml"/>
</Relationships>

</file>

<file path=ppt/slides/_rels/slide34.xml.rels><?xml version="1.0" encoding="UTF-8"?>

<Relationships xmlns="http://schemas.openxmlformats.org/package/2006/relationships">
  <Relationship Id="rId1" Type="http://schemas.openxmlformats.org/officeDocument/2006/relationships/slideLayout" Target="../slideLayouts/slideLayout2.xml"/>
  <Relationship Id="rId2" Type="http://schemas.openxmlformats.org/officeDocument/2006/relationships/notesSlide" Target="../notesSlides/notesSlide32.xml"/>
  <Relationship Id="rId3" Type="http://schemas.openxmlformats.org/officeDocument/2006/relationships/chart" Target="../charts/chart26.xml"/>
</Relationships>

</file>

<file path=ppt/slides/_rels/slide35.xml.rels><?xml version="1.0" encoding="UTF-8"?>

<Relationships xmlns="http://schemas.openxmlformats.org/package/2006/relationships">
  <Relationship Id="rId1" Type="http://schemas.openxmlformats.org/officeDocument/2006/relationships/slideLayout" Target="../slideLayouts/slideLayout2.xml"/>
  <Relationship Id="rId2" Type="http://schemas.openxmlformats.org/officeDocument/2006/relationships/notesSlide" Target="../notesSlides/notesSlide33.xml"/>
  <Relationship Id="rId3" Type="http://schemas.openxmlformats.org/officeDocument/2006/relationships/chart" Target="../charts/chart27.xml"/>
</Relationships>

</file>

<file path=ppt/slides/_rels/slide36.xml.rels><?xml version="1.0" encoding="UTF-8"?>

<Relationships xmlns="http://schemas.openxmlformats.org/package/2006/relationships">
  <Relationship Id="rId1" Type="http://schemas.openxmlformats.org/officeDocument/2006/relationships/slideLayout" Target="../slideLayouts/slideLayout2.xml"/>
  <Relationship Id="rId2" Type="http://schemas.openxmlformats.org/officeDocument/2006/relationships/notesSlide" Target="../notesSlides/notesSlide34.xml"/>
  <Relationship Id="rId3" Type="http://schemas.openxmlformats.org/officeDocument/2006/relationships/chart" Target="../charts/chart28.xml"/>
</Relationships>

</file>

<file path=ppt/slides/_rels/slide37.xml.rels><?xml version="1.0" encoding="UTF-8"?>

<Relationships xmlns="http://schemas.openxmlformats.org/package/2006/relationships">
  <Relationship Id="rId1" Type="http://schemas.openxmlformats.org/officeDocument/2006/relationships/slideLayout" Target="../slideLayouts/slideLayout2.xml"/>
  <Relationship Id="rId2" Type="http://schemas.openxmlformats.org/officeDocument/2006/relationships/notesSlide" Target="../notesSlides/notesSlide35.xml"/>
</Relationships>

</file>

<file path=ppt/slides/_rels/slide38.xml.rels><?xml version="1.0" encoding="UTF-8"?>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notesSlide" Target="../notesSlides/notesSlide36.xml"/>
</Relationships>

</file>

<file path=ppt/slides/_rels/slide39.xml.rels><?xml version="1.0" encoding="UTF-8"?>

<Relationships xmlns="http://schemas.openxmlformats.org/package/2006/relationships">
  <Relationship Id="rId1" Type="http://schemas.openxmlformats.org/officeDocument/2006/relationships/slideLayout" Target="../slideLayouts/slideLayout2.xml"/>
  <Relationship Id="rId2" Type="http://schemas.openxmlformats.org/officeDocument/2006/relationships/notesSlide" Target="../notesSlides/notesSlide37.xml"/>
</Relationships>

</file>

<file path=ppt/slides/_rels/slide4.xml.rels><?xml version="1.0" encoding="UTF-8"?>

<Relationships xmlns="http://schemas.openxmlformats.org/package/2006/relationships">
  <Relationship Id="rId1" Type="http://schemas.openxmlformats.org/officeDocument/2006/relationships/slideLayout" Target="../slideLayouts/slideLayout2.xml"/>
  <Relationship Id="rId2" Type="http://schemas.openxmlformats.org/officeDocument/2006/relationships/notesSlide" Target="../notesSlides/notesSlide2.xml"/>
  <Relationship Id="rId3" Type="http://schemas.openxmlformats.org/officeDocument/2006/relationships/chart" Target="../charts/chart1.xml"/>
</Relationships>

</file>

<file path=ppt/slides/_rels/slide40.xml.rels><?xml version="1.0" encoding="UTF-8"?>

<Relationships xmlns="http://schemas.openxmlformats.org/package/2006/relationships">
  <Relationship Id="rId1" Type="http://schemas.openxmlformats.org/officeDocument/2006/relationships/slideLayout" Target="../slideLayouts/slideLayout2.xml"/>
  <Relationship Id="rId2" Type="http://schemas.openxmlformats.org/officeDocument/2006/relationships/notesSlide" Target="../notesSlides/notesSlide38.xml"/>
</Relationships>

</file>

<file path=ppt/slides/_rels/slide41.xml.rels><?xml version="1.0" encoding="UTF-8"?>

<Relationships xmlns="http://schemas.openxmlformats.org/package/2006/relationships">
  <Relationship Id="rId1" Type="http://schemas.openxmlformats.org/officeDocument/2006/relationships/slideLayout" Target="../slideLayouts/slideLayout2.xml"/>
  <Relationship Id="rId2" Type="http://schemas.openxmlformats.org/officeDocument/2006/relationships/notesSlide" Target="../notesSlides/notesSlide39.xml"/>
</Relationships>

</file>

<file path=ppt/slides/_rels/slide5.xml.rels><?xml version="1.0" encoding="UTF-8"?>

<Relationships xmlns="http://schemas.openxmlformats.org/package/2006/relationships">
  <Relationship Id="rId1" Type="http://schemas.openxmlformats.org/officeDocument/2006/relationships/slideLayout" Target="../slideLayouts/slideLayout2.xml"/>
  <Relationship Id="rId2" Type="http://schemas.openxmlformats.org/officeDocument/2006/relationships/notesSlide" Target="../notesSlides/notesSlide3.xml"/>
  <Relationship Id="rId3" Type="http://schemas.openxmlformats.org/officeDocument/2006/relationships/chart" Target="../charts/chart2.xml"/>
</Relationships>

</file>

<file path=ppt/slides/_rels/slide6.xml.rels><?xml version="1.0" encoding="UTF-8"?>

<Relationships xmlns="http://schemas.openxmlformats.org/package/2006/relationships">
  <Relationship Id="rId1" Type="http://schemas.openxmlformats.org/officeDocument/2006/relationships/slideLayout" Target="../slideLayouts/slideLayout2.xml"/>
  <Relationship Id="rId2" Type="http://schemas.openxmlformats.org/officeDocument/2006/relationships/notesSlide" Target="../notesSlides/notesSlide4.xml"/>
  <Relationship Id="rId3" Type="http://schemas.openxmlformats.org/officeDocument/2006/relationships/chart" Target="../charts/chart3.xml"/>
</Relationships>

</file>

<file path=ppt/slides/_rels/slide7.xml.rels><?xml version="1.0" encoding="UTF-8"?>

<Relationships xmlns="http://schemas.openxmlformats.org/package/2006/relationships">
  <Relationship Id="rId1" Type="http://schemas.openxmlformats.org/officeDocument/2006/relationships/slideLayout" Target="../slideLayouts/slideLayout2.xml"/>
  <Relationship Id="rId2" Type="http://schemas.openxmlformats.org/officeDocument/2006/relationships/notesSlide" Target="../notesSlides/notesSlide5.xml"/>
  <Relationship Id="rId3" Type="http://schemas.openxmlformats.org/officeDocument/2006/relationships/chart" Target="../charts/chart4.xml"/>
</Relationships>

</file>

<file path=ppt/slides/_rels/slide8.xml.rels><?xml version="1.0" encoding="UTF-8"?>

<Relationships xmlns="http://schemas.openxmlformats.org/package/2006/relationships">
  <Relationship Id="rId1" Type="http://schemas.openxmlformats.org/officeDocument/2006/relationships/slideLayout" Target="../slideLayouts/slideLayout2.xml"/>
  <Relationship Id="rId2" Type="http://schemas.openxmlformats.org/officeDocument/2006/relationships/notesSlide" Target="../notesSlides/notesSlide6.xml"/>
  <Relationship Id="rId3" Type="http://schemas.openxmlformats.org/officeDocument/2006/relationships/chart" Target="../charts/chart5.xml"/>
</Relationships>

</file>

<file path=ppt/slides/_rels/slide9.xml.rels><?xml version="1.0" encoding="UTF-8"?>

<Relationships xmlns="http://schemas.openxmlformats.org/package/2006/relationships">
  <Relationship Id="rId1" Type="http://schemas.openxmlformats.org/officeDocument/2006/relationships/slideLayout" Target="../slideLayouts/slideLayout2.xml"/>
  <Relationship Id="rId2" Type="http://schemas.openxmlformats.org/officeDocument/2006/relationships/notesSlide" Target="../notesSlides/notesSlide7.xml"/>
  <Relationship Id="rId3" Type="http://schemas.openxmlformats.org/officeDocument/2006/relationships/chart" Target="../charts/chart6.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443388"/>
            <a:ext cx="9144000" cy="2001065"/>
          </a:xfrm>
        </p:spPr>
        <p:txBody>
          <a:bodyPr>
            <a:normAutofit/>
          </a:bodyPr>
          <a:lstStyle/>
          <a:p>
            <a:r>
              <a:rPr lang="en-US" sz="3600" b="1" dirty="0">
                <a:solidFill>
                  <a:schemeClr val="accent1">
                    <a:lumMod val="50000"/>
                  </a:schemeClr>
                </a:solidFill>
              </a:rPr>
              <a:t>The 2014 Massachusetts Employer </a:t>
            </a:r>
            <a:r>
              <a:rPr lang="en-US" sz="3600" dirty="0">
                <a:solidFill>
                  <a:schemeClr val="accent1">
                    <a:lumMod val="50000"/>
                  </a:schemeClr>
                </a:solidFill>
              </a:rPr>
              <a:t/>
            </a:r>
            <a:br>
              <a:rPr lang="en-US" sz="3600" dirty="0">
                <a:solidFill>
                  <a:schemeClr val="accent1">
                    <a:lumMod val="50000"/>
                  </a:schemeClr>
                </a:solidFill>
              </a:rPr>
            </a:br>
            <a:r>
              <a:rPr lang="en-US" sz="3600" b="1" dirty="0">
                <a:solidFill>
                  <a:schemeClr val="accent1">
                    <a:lumMod val="50000"/>
                  </a:schemeClr>
                </a:solidFill>
              </a:rPr>
              <a:t>Health Insurance Survey</a:t>
            </a:r>
            <a:r>
              <a:rPr lang="en-US" sz="3600" dirty="0">
                <a:solidFill>
                  <a:schemeClr val="accent1">
                    <a:lumMod val="50000"/>
                  </a:schemeClr>
                </a:solidFill>
              </a:rPr>
              <a:t/>
            </a:r>
            <a:br>
              <a:rPr lang="en-US" sz="3600" dirty="0">
                <a:solidFill>
                  <a:schemeClr val="accent1">
                    <a:lumMod val="50000"/>
                  </a:schemeClr>
                </a:solidFill>
              </a:rPr>
            </a:br>
            <a:r>
              <a:rPr lang="en-US" sz="3600" dirty="0"/>
              <a:t> </a:t>
            </a:r>
            <a:r>
              <a:rPr lang="en-US" sz="3600" dirty="0" smtClean="0">
                <a:solidFill>
                  <a:schemeClr val="accent1">
                    <a:lumMod val="75000"/>
                  </a:schemeClr>
                </a:solidFill>
              </a:rPr>
              <a:t>CHART BOOK</a:t>
            </a:r>
            <a:endParaRPr lang="en-US" sz="3500" dirty="0">
              <a:solidFill>
                <a:schemeClr val="accent1">
                  <a:lumMod val="75000"/>
                </a:schemeClr>
              </a:solidFill>
            </a:endParaRPr>
          </a:p>
        </p:txBody>
      </p:sp>
      <p:sp>
        <p:nvSpPr>
          <p:cNvPr id="3" name="Subtitle 2"/>
          <p:cNvSpPr>
            <a:spLocks noGrp="1"/>
          </p:cNvSpPr>
          <p:nvPr>
            <p:ph type="subTitle" idx="1"/>
          </p:nvPr>
        </p:nvSpPr>
        <p:spPr>
          <a:xfrm>
            <a:off x="1524000" y="2598372"/>
            <a:ext cx="9144000" cy="1991735"/>
          </a:xfrm>
        </p:spPr>
        <p:txBody>
          <a:bodyPr>
            <a:noAutofit/>
          </a:bodyPr>
          <a:lstStyle/>
          <a:p>
            <a:pPr>
              <a:lnSpc>
                <a:spcPct val="100000"/>
              </a:lnSpc>
              <a:spcBef>
                <a:spcPts val="0"/>
              </a:spcBef>
            </a:pPr>
            <a:r>
              <a:rPr lang="en-US" sz="1400" dirty="0"/>
              <a:t>Prepared By:</a:t>
            </a:r>
          </a:p>
          <a:p>
            <a:pPr>
              <a:lnSpc>
                <a:spcPct val="100000"/>
              </a:lnSpc>
              <a:spcBef>
                <a:spcPts val="0"/>
              </a:spcBef>
            </a:pPr>
            <a:r>
              <a:rPr lang="en-US" sz="1400" dirty="0"/>
              <a:t> </a:t>
            </a:r>
            <a:r>
              <a:rPr lang="en-US" sz="1400" dirty="0" smtClean="0"/>
              <a:t>Dragana Bolcic-Jankovic, Research </a:t>
            </a:r>
            <a:r>
              <a:rPr lang="en-US" sz="1400" dirty="0"/>
              <a:t>Fellow</a:t>
            </a:r>
          </a:p>
          <a:p>
            <a:pPr>
              <a:lnSpc>
                <a:spcPct val="100000"/>
              </a:lnSpc>
              <a:spcBef>
                <a:spcPts val="0"/>
              </a:spcBef>
            </a:pPr>
            <a:r>
              <a:rPr lang="en-US" sz="1400" dirty="0"/>
              <a:t>and</a:t>
            </a:r>
          </a:p>
          <a:p>
            <a:pPr>
              <a:lnSpc>
                <a:spcPct val="100000"/>
              </a:lnSpc>
              <a:spcBef>
                <a:spcPts val="0"/>
              </a:spcBef>
            </a:pPr>
            <a:r>
              <a:rPr lang="en-US" sz="1400" dirty="0"/>
              <a:t>Anthony M. </a:t>
            </a:r>
            <a:r>
              <a:rPr lang="en-US" sz="1400" dirty="0" smtClean="0"/>
              <a:t>Roman, Senior </a:t>
            </a:r>
            <a:r>
              <a:rPr lang="en-US" sz="1400" dirty="0"/>
              <a:t>Statistician</a:t>
            </a:r>
          </a:p>
          <a:p>
            <a:pPr>
              <a:lnSpc>
                <a:spcPct val="100000"/>
              </a:lnSpc>
              <a:spcBef>
                <a:spcPts val="0"/>
              </a:spcBef>
            </a:pPr>
            <a:r>
              <a:rPr lang="en-US" sz="1400" dirty="0"/>
              <a:t>Center for Survey Research</a:t>
            </a:r>
          </a:p>
          <a:p>
            <a:pPr>
              <a:lnSpc>
                <a:spcPct val="100000"/>
              </a:lnSpc>
              <a:spcBef>
                <a:spcPts val="0"/>
              </a:spcBef>
            </a:pPr>
            <a:r>
              <a:rPr lang="en-US" sz="1400" dirty="0"/>
              <a:t>University of Massachusetts - Boston</a:t>
            </a:r>
          </a:p>
          <a:p>
            <a:pPr>
              <a:lnSpc>
                <a:spcPct val="100000"/>
              </a:lnSpc>
              <a:spcBef>
                <a:spcPts val="0"/>
              </a:spcBef>
            </a:pPr>
            <a:endParaRPr lang="en-US" sz="1400" dirty="0" smtClean="0"/>
          </a:p>
          <a:p>
            <a:pPr>
              <a:lnSpc>
                <a:spcPct val="100000"/>
              </a:lnSpc>
              <a:spcBef>
                <a:spcPts val="0"/>
              </a:spcBef>
            </a:pPr>
            <a:r>
              <a:rPr lang="en-US" sz="1400" dirty="0" smtClean="0"/>
              <a:t>For</a:t>
            </a:r>
            <a:r>
              <a:rPr lang="en-US" sz="1400" dirty="0"/>
              <a:t>:</a:t>
            </a:r>
          </a:p>
          <a:p>
            <a:pPr>
              <a:lnSpc>
                <a:spcPct val="100000"/>
              </a:lnSpc>
              <a:spcBef>
                <a:spcPts val="0"/>
              </a:spcBef>
            </a:pPr>
            <a:r>
              <a:rPr lang="en-US" sz="1400" dirty="0" smtClean="0"/>
              <a:t>The </a:t>
            </a:r>
            <a:r>
              <a:rPr lang="en-US" sz="1400" dirty="0"/>
              <a:t>Massachusetts Center for Health Information and Analysis</a:t>
            </a:r>
          </a:p>
          <a:p>
            <a:endParaRPr lang="en-US" sz="800" dirty="0"/>
          </a:p>
        </p:txBody>
      </p:sp>
      <p:pic>
        <p:nvPicPr>
          <p:cNvPr id="5" name="Picture 4"/>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34155" y="4940153"/>
            <a:ext cx="4123690" cy="1087755"/>
          </a:xfrm>
          <a:prstGeom prst="rect">
            <a:avLst/>
          </a:prstGeom>
          <a:noFill/>
        </p:spPr>
      </p:pic>
      <p:sp>
        <p:nvSpPr>
          <p:cNvPr id="6" name="Text Box 6"/>
          <p:cNvSpPr txBox="1">
            <a:spLocks noChangeArrowheads="1"/>
          </p:cNvSpPr>
          <p:nvPr/>
        </p:nvSpPr>
        <p:spPr bwMode="auto">
          <a:xfrm>
            <a:off x="2781300" y="6173560"/>
            <a:ext cx="6629400" cy="304800"/>
          </a:xfrm>
          <a:prstGeom prst="rect">
            <a:avLst/>
          </a:prstGeom>
          <a:noFill/>
          <a:ln>
            <a:noFill/>
          </a:ln>
          <a:extLst>
            <a:ext uri="{909E8E84-426E-40DD-AFC4-6F175D3DCCD1}">
              <a14:hiddenFill xmlns:a14="http://schemas.microsoft.com/office/drawing/2010/main">
                <a:solidFill>
                  <a:srgbClr val="00CC99"/>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marL="0" marR="0" algn="ctr">
              <a:spcBef>
                <a:spcPts val="0"/>
              </a:spcBef>
              <a:spcAft>
                <a:spcPts val="0"/>
              </a:spcAft>
            </a:pPr>
            <a:r>
              <a:rPr lang="it-IT" sz="1000" dirty="0">
                <a:solidFill>
                  <a:srgbClr val="365F91"/>
                </a:solidFill>
                <a:effectLst/>
                <a:latin typeface="Calibri"/>
                <a:ea typeface="Times New Roman"/>
              </a:rPr>
              <a:t>P h o n e :   6 1 7.  2 8 7 . 7 2 0 0</a:t>
            </a:r>
            <a:r>
              <a:rPr lang="it-IT" sz="1000" dirty="0">
                <a:solidFill>
                  <a:srgbClr val="365F91"/>
                </a:solidFill>
                <a:effectLst/>
                <a:latin typeface="Times"/>
                <a:ea typeface="Times New Roman"/>
              </a:rPr>
              <a:t>     </a:t>
            </a:r>
            <a:r>
              <a:rPr lang="it-IT" sz="1000" dirty="0" smtClean="0">
                <a:solidFill>
                  <a:srgbClr val="230472"/>
                </a:solidFill>
                <a:effectLst/>
                <a:latin typeface="Times"/>
                <a:ea typeface="Times New Roman"/>
              </a:rPr>
              <a:t>     </a:t>
            </a:r>
            <a:r>
              <a:rPr lang="it-IT" sz="1000" dirty="0">
                <a:solidFill>
                  <a:srgbClr val="365F91"/>
                </a:solidFill>
                <a:effectLst/>
                <a:latin typeface="Calibri"/>
                <a:ea typeface="Times New Roman"/>
                <a:cs typeface="Times"/>
              </a:rPr>
              <a:t>F a x :   6 1 7 . 2 8 7 . 7 2 1 0</a:t>
            </a:r>
            <a:r>
              <a:rPr lang="it-IT" sz="1000" dirty="0">
                <a:solidFill>
                  <a:srgbClr val="365F91"/>
                </a:solidFill>
                <a:effectLst/>
                <a:latin typeface="Times"/>
                <a:ea typeface="Times New Roman"/>
              </a:rPr>
              <a:t>     </a:t>
            </a:r>
            <a:r>
              <a:rPr lang="en-US" sz="1000" dirty="0" smtClean="0">
                <a:solidFill>
                  <a:srgbClr val="900000"/>
                </a:solidFill>
                <a:effectLst/>
                <a:latin typeface="Zapf Dingbats"/>
                <a:ea typeface="Times New Roman"/>
              </a:rPr>
              <a:t> </a:t>
            </a:r>
            <a:r>
              <a:rPr lang="it-IT" sz="1000" dirty="0" smtClean="0">
                <a:solidFill>
                  <a:srgbClr val="230472"/>
                </a:solidFill>
                <a:effectLst/>
                <a:latin typeface="Times"/>
                <a:ea typeface="Times New Roman"/>
              </a:rPr>
              <a:t>   </a:t>
            </a:r>
            <a:r>
              <a:rPr lang="it-IT" sz="1000" dirty="0">
                <a:solidFill>
                  <a:srgbClr val="365F91"/>
                </a:solidFill>
                <a:effectLst/>
                <a:latin typeface="Calibri"/>
                <a:ea typeface="Times New Roman"/>
                <a:cs typeface="Times"/>
              </a:rPr>
              <a:t>w w w .  </a:t>
            </a:r>
            <a:r>
              <a:rPr lang="en-US" sz="1000" dirty="0">
                <a:solidFill>
                  <a:srgbClr val="365F91"/>
                </a:solidFill>
                <a:effectLst/>
                <a:latin typeface="Calibri"/>
                <a:ea typeface="Times New Roman"/>
                <a:cs typeface="Times"/>
              </a:rPr>
              <a:t>c s r . u m b . e d u</a:t>
            </a:r>
            <a:r>
              <a:rPr lang="en-US" sz="1000" dirty="0">
                <a:solidFill>
                  <a:srgbClr val="365F91"/>
                </a:solidFill>
                <a:effectLst/>
                <a:latin typeface="Times"/>
                <a:ea typeface="Times New Roman"/>
              </a:rPr>
              <a:t> </a:t>
            </a:r>
            <a:endParaRPr lang="en-US" sz="1000" dirty="0">
              <a:effectLst/>
              <a:latin typeface="Times New Roman"/>
              <a:ea typeface="Times New Roman"/>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Massachusetts Employers Offering Health Insurance by Industry (2014)</a:t>
            </a:r>
            <a:endParaRPr lang="en-US" sz="36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77445909"/>
              </p:ext>
            </p:extLst>
          </p:nvPr>
        </p:nvGraphicFramePr>
        <p:xfrm>
          <a:off x="838200" y="1571105"/>
          <a:ext cx="10515600" cy="4553306"/>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1179341" y="6119336"/>
            <a:ext cx="10174459" cy="738664"/>
          </a:xfrm>
          <a:prstGeom prst="rect">
            <a:avLst/>
          </a:prstGeom>
          <a:noFill/>
        </p:spPr>
        <p:txBody>
          <a:bodyPr wrap="square" rtlCol="0">
            <a:spAutoFit/>
          </a:bodyPr>
          <a:lstStyle/>
          <a:p>
            <a:r>
              <a:rPr lang="en-US" sz="1400" dirty="0" smtClean="0"/>
              <a:t>Note: Estimates based on small subgroups of the overall population have larger variances, making point estimates less precise.</a:t>
            </a:r>
          </a:p>
          <a:p>
            <a:r>
              <a:rPr lang="en-US" sz="1400" dirty="0" smtClean="0"/>
              <a:t>Industry categories follow the North American Industry Classification System (NAICS), the standard used by federal statistical agencies.</a:t>
            </a:r>
          </a:p>
          <a:p>
            <a:r>
              <a:rPr lang="en-US" sz="1400" dirty="0" smtClean="0"/>
              <a:t>Source: 2014 Massachusetts Employer Survey (MES)</a:t>
            </a:r>
            <a:endParaRPr lang="en-US" sz="1400" dirty="0"/>
          </a:p>
        </p:txBody>
      </p:sp>
    </p:spTree>
    <p:extLst>
      <p:ext uri="{BB962C8B-B14F-4D97-AF65-F5344CB8AC3E}">
        <p14:creationId xmlns:p14="http://schemas.microsoft.com/office/powerpoint/2010/main" val="10393773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Massachusetts Employers Offering Health Insurance by Region (2009-2014)</a:t>
            </a:r>
            <a:endParaRPr lang="en-US" sz="36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188501683"/>
              </p:ext>
            </p:extLst>
          </p:nvPr>
        </p:nvGraphicFramePr>
        <p:xfrm>
          <a:off x="838200" y="1690688"/>
          <a:ext cx="10515600" cy="4351338"/>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1179341" y="6165968"/>
            <a:ext cx="9833317" cy="307777"/>
          </a:xfrm>
          <a:prstGeom prst="rect">
            <a:avLst/>
          </a:prstGeom>
          <a:noFill/>
        </p:spPr>
        <p:txBody>
          <a:bodyPr wrap="square" rtlCol="0">
            <a:spAutoFit/>
          </a:bodyPr>
          <a:lstStyle/>
          <a:p>
            <a:r>
              <a:rPr lang="en-US" sz="1400" dirty="0" smtClean="0"/>
              <a:t>Source: Massachusetts Employer Survey (MES) </a:t>
            </a:r>
            <a:endParaRPr lang="en-US" sz="1400" dirty="0">
              <a:solidFill>
                <a:srgbClr val="FF0000"/>
              </a:solidFill>
            </a:endParaRPr>
          </a:p>
        </p:txBody>
      </p:sp>
    </p:spTree>
    <p:extLst>
      <p:ext uri="{BB962C8B-B14F-4D97-AF65-F5344CB8AC3E}">
        <p14:creationId xmlns:p14="http://schemas.microsoft.com/office/powerpoint/2010/main" val="31935903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092397" cy="1069780"/>
          </a:xfrm>
        </p:spPr>
        <p:txBody>
          <a:bodyPr>
            <a:normAutofit/>
          </a:bodyPr>
          <a:lstStyle/>
          <a:p>
            <a:r>
              <a:rPr lang="en-US" sz="3600" dirty="0" smtClean="0"/>
              <a:t>Employer Offered Benefits by Employer Size (2014)</a:t>
            </a:r>
            <a:endParaRPr lang="en-US" sz="36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916811377"/>
              </p:ext>
            </p:extLst>
          </p:nvPr>
        </p:nvGraphicFramePr>
        <p:xfrm>
          <a:off x="838200" y="1561407"/>
          <a:ext cx="10515603" cy="2865120"/>
        </p:xfrm>
        <a:graphic>
          <a:graphicData uri="http://schemas.openxmlformats.org/drawingml/2006/table">
            <a:tbl>
              <a:tblPr firstRow="1" bandRow="1">
                <a:tableStyleId>{5C22544A-7EE6-4342-B048-85BDC9FD1C3A}</a:tableStyleId>
              </a:tblPr>
              <a:tblGrid>
                <a:gridCol w="5201994"/>
                <a:gridCol w="1262129"/>
                <a:gridCol w="1287887"/>
                <a:gridCol w="1352282"/>
                <a:gridCol w="1411311"/>
              </a:tblGrid>
              <a:tr h="370840">
                <a:tc>
                  <a:txBody>
                    <a:bodyPr/>
                    <a:lstStyle/>
                    <a:p>
                      <a:endParaRPr lang="en-US" dirty="0"/>
                    </a:p>
                  </a:txBody>
                  <a:tcPr>
                    <a:solidFill>
                      <a:schemeClr val="accent1"/>
                    </a:solidFill>
                  </a:tcPr>
                </a:tc>
                <a:tc>
                  <a:txBody>
                    <a:bodyPr/>
                    <a:lstStyle/>
                    <a:p>
                      <a:pPr algn="ctr"/>
                      <a:r>
                        <a:rPr lang="en-US" dirty="0" smtClean="0"/>
                        <a:t>All Employers</a:t>
                      </a:r>
                      <a:endParaRPr lang="en-US" dirty="0"/>
                    </a:p>
                  </a:txBody>
                  <a:tcPr>
                    <a:solidFill>
                      <a:schemeClr val="accent1"/>
                    </a:solidFill>
                  </a:tcPr>
                </a:tc>
                <a:tc>
                  <a:txBody>
                    <a:bodyPr/>
                    <a:lstStyle/>
                    <a:p>
                      <a:pPr algn="ctr"/>
                      <a:r>
                        <a:rPr lang="en-US" dirty="0" smtClean="0"/>
                        <a:t>3-10 Employees</a:t>
                      </a:r>
                      <a:endParaRPr lang="en-US" dirty="0"/>
                    </a:p>
                  </a:txBody>
                  <a:tcPr>
                    <a:solidFill>
                      <a:schemeClr val="accent1"/>
                    </a:solidFill>
                  </a:tcPr>
                </a:tc>
                <a:tc>
                  <a:txBody>
                    <a:bodyPr/>
                    <a:lstStyle/>
                    <a:p>
                      <a:pPr algn="ctr"/>
                      <a:r>
                        <a:rPr lang="en-US" dirty="0" smtClean="0"/>
                        <a:t>11-50 Employees</a:t>
                      </a:r>
                      <a:endParaRPr lang="en-US" dirty="0"/>
                    </a:p>
                  </a:txBody>
                  <a:tcPr>
                    <a:solidFill>
                      <a:schemeClr val="accent1"/>
                    </a:solidFill>
                  </a:tcPr>
                </a:tc>
                <a:tc>
                  <a:txBody>
                    <a:bodyPr/>
                    <a:lstStyle/>
                    <a:p>
                      <a:pPr algn="ctr"/>
                      <a:r>
                        <a:rPr lang="en-US" dirty="0" smtClean="0"/>
                        <a:t>51+ Employees</a:t>
                      </a:r>
                      <a:endParaRPr lang="en-US" dirty="0"/>
                    </a:p>
                  </a:txBody>
                  <a:tcPr>
                    <a:solidFill>
                      <a:schemeClr val="accent1"/>
                    </a:solidFill>
                  </a:tcPr>
                </a:tc>
              </a:tr>
              <a:tr h="370840">
                <a:tc>
                  <a:txBody>
                    <a:bodyPr/>
                    <a:lstStyle/>
                    <a:p>
                      <a:r>
                        <a:rPr lang="en-US" dirty="0" smtClean="0"/>
                        <a:t>Offers Dental</a:t>
                      </a:r>
                      <a:r>
                        <a:rPr lang="en-US" baseline="0" dirty="0" smtClean="0"/>
                        <a:t> Insurance</a:t>
                      </a:r>
                      <a:endParaRPr lang="en-US" dirty="0"/>
                    </a:p>
                  </a:txBody>
                  <a:tcPr/>
                </a:tc>
                <a:tc>
                  <a:txBody>
                    <a:bodyPr/>
                    <a:lstStyle/>
                    <a:p>
                      <a:pPr algn="ctr"/>
                      <a:r>
                        <a:rPr lang="en-US" dirty="0" smtClean="0"/>
                        <a:t>65.2%</a:t>
                      </a:r>
                      <a:endParaRPr lang="en-US" dirty="0"/>
                    </a:p>
                  </a:txBody>
                  <a:tcPr/>
                </a:tc>
                <a:tc>
                  <a:txBody>
                    <a:bodyPr/>
                    <a:lstStyle/>
                    <a:p>
                      <a:pPr algn="ctr"/>
                      <a:r>
                        <a:rPr lang="en-US" dirty="0" smtClean="0"/>
                        <a:t>57.3%</a:t>
                      </a:r>
                      <a:endParaRPr lang="en-US" dirty="0"/>
                    </a:p>
                  </a:txBody>
                  <a:tcPr/>
                </a:tc>
                <a:tc>
                  <a:txBody>
                    <a:bodyPr/>
                    <a:lstStyle/>
                    <a:p>
                      <a:pPr algn="ctr"/>
                      <a:r>
                        <a:rPr lang="en-US" dirty="0" smtClean="0"/>
                        <a:t>73.5%*</a:t>
                      </a:r>
                      <a:r>
                        <a:rPr lang="en-US" baseline="30000" dirty="0" smtClean="0"/>
                        <a:t>1</a:t>
                      </a:r>
                      <a:endParaRPr lang="en-US" baseline="30000" dirty="0"/>
                    </a:p>
                  </a:txBody>
                  <a:tcPr/>
                </a:tc>
                <a:tc>
                  <a:txBody>
                    <a:bodyPr/>
                    <a:lstStyle/>
                    <a:p>
                      <a:pPr algn="ctr"/>
                      <a:r>
                        <a:rPr lang="en-US" dirty="0" smtClean="0"/>
                        <a:t>96.0%*</a:t>
                      </a:r>
                      <a:r>
                        <a:rPr lang="en-US" baseline="30000" dirty="0" smtClean="0"/>
                        <a:t>2</a:t>
                      </a:r>
                      <a:endParaRPr lang="en-US" baseline="30000" dirty="0"/>
                    </a:p>
                  </a:txBody>
                  <a:tcPr/>
                </a:tc>
              </a:tr>
              <a:tr h="370840">
                <a:tc>
                  <a:txBody>
                    <a:bodyPr/>
                    <a:lstStyle/>
                    <a:p>
                      <a:r>
                        <a:rPr lang="en-US" dirty="0" smtClean="0"/>
                        <a:t>Offers Vision Insurance</a:t>
                      </a:r>
                      <a:endParaRPr lang="en-US" dirty="0"/>
                    </a:p>
                  </a:txBody>
                  <a:tcPr/>
                </a:tc>
                <a:tc>
                  <a:txBody>
                    <a:bodyPr/>
                    <a:lstStyle/>
                    <a:p>
                      <a:pPr algn="ctr"/>
                      <a:r>
                        <a:rPr lang="en-US" dirty="0" smtClean="0"/>
                        <a:t>51.8%</a:t>
                      </a:r>
                      <a:endParaRPr lang="en-US" dirty="0"/>
                    </a:p>
                  </a:txBody>
                  <a:tcPr/>
                </a:tc>
                <a:tc>
                  <a:txBody>
                    <a:bodyPr/>
                    <a:lstStyle/>
                    <a:p>
                      <a:pPr algn="ctr"/>
                      <a:r>
                        <a:rPr lang="en-US" dirty="0" smtClean="0"/>
                        <a:t>45.1%</a:t>
                      </a:r>
                      <a:endParaRPr lang="en-US" dirty="0"/>
                    </a:p>
                  </a:txBody>
                  <a:tcPr/>
                </a:tc>
                <a:tc>
                  <a:txBody>
                    <a:bodyPr/>
                    <a:lstStyle/>
                    <a:p>
                      <a:pPr algn="ctr"/>
                      <a:r>
                        <a:rPr lang="en-US" dirty="0" smtClean="0"/>
                        <a:t>59.1%</a:t>
                      </a:r>
                      <a:endParaRPr lang="en-US" dirty="0"/>
                    </a:p>
                  </a:txBody>
                  <a:tcPr/>
                </a:tc>
                <a:tc>
                  <a:txBody>
                    <a:bodyPr/>
                    <a:lstStyle/>
                    <a:p>
                      <a:pPr algn="ctr"/>
                      <a:r>
                        <a:rPr lang="en-US" dirty="0" smtClean="0"/>
                        <a:t>80.8%*</a:t>
                      </a:r>
                      <a:r>
                        <a:rPr lang="en-US" baseline="30000" dirty="0" smtClean="0"/>
                        <a:t>2</a:t>
                      </a:r>
                      <a:endParaRPr lang="en-US" baseline="30000" dirty="0"/>
                    </a:p>
                  </a:txBody>
                  <a:tcPr/>
                </a:tc>
              </a:tr>
              <a:tr h="370840">
                <a:tc>
                  <a:txBody>
                    <a:bodyPr/>
                    <a:lstStyle/>
                    <a:p>
                      <a:r>
                        <a:rPr lang="en-US" dirty="0" smtClean="0"/>
                        <a:t>Offers Life Insurance</a:t>
                      </a:r>
                      <a:endParaRPr lang="en-US" dirty="0"/>
                    </a:p>
                  </a:txBody>
                  <a:tcPr/>
                </a:tc>
                <a:tc>
                  <a:txBody>
                    <a:bodyPr/>
                    <a:lstStyle/>
                    <a:p>
                      <a:pPr algn="ctr"/>
                      <a:r>
                        <a:rPr lang="en-US" dirty="0" smtClean="0"/>
                        <a:t>60.4%</a:t>
                      </a:r>
                      <a:endParaRPr lang="en-US" dirty="0"/>
                    </a:p>
                  </a:txBody>
                  <a:tcPr/>
                </a:tc>
                <a:tc>
                  <a:txBody>
                    <a:bodyPr/>
                    <a:lstStyle/>
                    <a:p>
                      <a:pPr algn="ctr"/>
                      <a:r>
                        <a:rPr lang="en-US" dirty="0" smtClean="0"/>
                        <a:t>49.1%</a:t>
                      </a:r>
                      <a:endParaRPr lang="en-US" dirty="0"/>
                    </a:p>
                  </a:txBody>
                  <a:tcPr/>
                </a:tc>
                <a:tc>
                  <a:txBody>
                    <a:bodyPr/>
                    <a:lstStyle/>
                    <a:p>
                      <a:pPr algn="ctr"/>
                      <a:r>
                        <a:rPr lang="en-US" dirty="0" smtClean="0"/>
                        <a:t>73.0%</a:t>
                      </a:r>
                      <a:endParaRPr lang="en-US" dirty="0"/>
                    </a:p>
                  </a:txBody>
                  <a:tcPr/>
                </a:tc>
                <a:tc>
                  <a:txBody>
                    <a:bodyPr/>
                    <a:lstStyle/>
                    <a:p>
                      <a:pPr algn="ctr"/>
                      <a:r>
                        <a:rPr lang="en-US" dirty="0" smtClean="0"/>
                        <a:t>96.0%*</a:t>
                      </a:r>
                      <a:r>
                        <a:rPr lang="en-US" baseline="30000" dirty="0" smtClean="0"/>
                        <a:t>2</a:t>
                      </a:r>
                      <a:endParaRPr lang="en-US" baseline="30000" dirty="0"/>
                    </a:p>
                  </a:txBody>
                  <a:tcPr/>
                </a:tc>
              </a:tr>
              <a:tr h="370840">
                <a:tc>
                  <a:txBody>
                    <a:bodyPr/>
                    <a:lstStyle/>
                    <a:p>
                      <a:r>
                        <a:rPr lang="en-US" dirty="0" smtClean="0"/>
                        <a:t>Offers Disability Insurance</a:t>
                      </a:r>
                      <a:endParaRPr lang="en-US" dirty="0"/>
                    </a:p>
                  </a:txBody>
                  <a:tcPr/>
                </a:tc>
                <a:tc>
                  <a:txBody>
                    <a:bodyPr/>
                    <a:lstStyle/>
                    <a:p>
                      <a:pPr algn="ctr"/>
                      <a:r>
                        <a:rPr lang="en-US" dirty="0" smtClean="0"/>
                        <a:t>62.3%</a:t>
                      </a:r>
                      <a:endParaRPr lang="en-US" dirty="0"/>
                    </a:p>
                  </a:txBody>
                  <a:tcPr/>
                </a:tc>
                <a:tc>
                  <a:txBody>
                    <a:bodyPr/>
                    <a:lstStyle/>
                    <a:p>
                      <a:pPr algn="ctr"/>
                      <a:r>
                        <a:rPr lang="en-US" dirty="0" smtClean="0"/>
                        <a:t>53.2%</a:t>
                      </a:r>
                      <a:endParaRPr lang="en-US" dirty="0"/>
                    </a:p>
                  </a:txBody>
                  <a:tcPr/>
                </a:tc>
                <a:tc>
                  <a:txBody>
                    <a:bodyPr/>
                    <a:lstStyle/>
                    <a:p>
                      <a:pPr algn="ctr"/>
                      <a:r>
                        <a:rPr lang="en-US" dirty="0" smtClean="0"/>
                        <a:t>72.8%*</a:t>
                      </a:r>
                      <a:r>
                        <a:rPr lang="en-US" baseline="30000" dirty="0" smtClean="0"/>
                        <a:t>1</a:t>
                      </a:r>
                      <a:endParaRPr lang="en-US" baseline="30000" dirty="0"/>
                    </a:p>
                  </a:txBody>
                  <a:tcPr/>
                </a:tc>
                <a:tc>
                  <a:txBody>
                    <a:bodyPr/>
                    <a:lstStyle/>
                    <a:p>
                      <a:pPr algn="ctr"/>
                      <a:r>
                        <a:rPr lang="en-US" dirty="0" smtClean="0"/>
                        <a:t>95.6%*</a:t>
                      </a:r>
                      <a:r>
                        <a:rPr lang="en-US" baseline="30000" dirty="0" smtClean="0"/>
                        <a:t>2</a:t>
                      </a:r>
                      <a:endParaRPr lang="en-US" baseline="30000" dirty="0"/>
                    </a:p>
                  </a:txBody>
                  <a:tcPr/>
                </a:tc>
              </a:tr>
              <a:tr h="370840">
                <a:tc>
                  <a:txBody>
                    <a:bodyPr/>
                    <a:lstStyle/>
                    <a:p>
                      <a:r>
                        <a:rPr lang="en-US" dirty="0" smtClean="0"/>
                        <a:t>Offers Retirement/Pension Benefits</a:t>
                      </a:r>
                      <a:endParaRPr lang="en-US" dirty="0"/>
                    </a:p>
                  </a:txBody>
                  <a:tcPr/>
                </a:tc>
                <a:tc>
                  <a:txBody>
                    <a:bodyPr/>
                    <a:lstStyle/>
                    <a:p>
                      <a:pPr algn="ctr"/>
                      <a:r>
                        <a:rPr lang="en-US" dirty="0" smtClean="0"/>
                        <a:t>71.5%</a:t>
                      </a:r>
                      <a:endParaRPr lang="en-US" dirty="0"/>
                    </a:p>
                  </a:txBody>
                  <a:tcPr/>
                </a:tc>
                <a:tc>
                  <a:txBody>
                    <a:bodyPr/>
                    <a:lstStyle/>
                    <a:p>
                      <a:pPr algn="ctr"/>
                      <a:r>
                        <a:rPr lang="en-US" dirty="0" smtClean="0"/>
                        <a:t>64.8%</a:t>
                      </a:r>
                      <a:endParaRPr lang="en-US" dirty="0"/>
                    </a:p>
                  </a:txBody>
                  <a:tcPr/>
                </a:tc>
                <a:tc>
                  <a:txBody>
                    <a:bodyPr/>
                    <a:lstStyle/>
                    <a:p>
                      <a:pPr algn="ctr"/>
                      <a:r>
                        <a:rPr lang="en-US" dirty="0" smtClean="0"/>
                        <a:t>80.5%*</a:t>
                      </a:r>
                      <a:r>
                        <a:rPr lang="en-US" baseline="30000" dirty="0" smtClean="0"/>
                        <a:t>1</a:t>
                      </a:r>
                      <a:endParaRPr lang="en-US" baseline="30000" dirty="0"/>
                    </a:p>
                  </a:txBody>
                  <a:tcPr/>
                </a:tc>
                <a:tc>
                  <a:txBody>
                    <a:bodyPr/>
                    <a:lstStyle/>
                    <a:p>
                      <a:pPr algn="ctr"/>
                      <a:r>
                        <a:rPr lang="en-US" dirty="0" smtClean="0"/>
                        <a:t>95.0%*</a:t>
                      </a:r>
                      <a:r>
                        <a:rPr lang="en-US" baseline="30000" dirty="0" smtClean="0"/>
                        <a:t>2</a:t>
                      </a:r>
                      <a:endParaRPr lang="en-US" baseline="30000" dirty="0"/>
                    </a:p>
                  </a:txBody>
                  <a:tcPr/>
                </a:tc>
              </a:tr>
              <a:tr h="370840">
                <a:tc>
                  <a:txBody>
                    <a:bodyPr/>
                    <a:lstStyle/>
                    <a:p>
                      <a:r>
                        <a:rPr lang="en-US" dirty="0" smtClean="0"/>
                        <a:t>Offers Long-term Care Insurance</a:t>
                      </a:r>
                      <a:endParaRPr lang="en-US" dirty="0"/>
                    </a:p>
                  </a:txBody>
                  <a:tcPr/>
                </a:tc>
                <a:tc>
                  <a:txBody>
                    <a:bodyPr/>
                    <a:lstStyle/>
                    <a:p>
                      <a:pPr algn="ctr"/>
                      <a:r>
                        <a:rPr lang="en-US" dirty="0" smtClean="0"/>
                        <a:t>32.6%</a:t>
                      </a:r>
                      <a:endParaRPr lang="en-US" dirty="0"/>
                    </a:p>
                  </a:txBody>
                  <a:tcPr/>
                </a:tc>
                <a:tc>
                  <a:txBody>
                    <a:bodyPr/>
                    <a:lstStyle/>
                    <a:p>
                      <a:pPr algn="ctr"/>
                      <a:r>
                        <a:rPr lang="en-US" dirty="0" smtClean="0"/>
                        <a:t>25.3%</a:t>
                      </a:r>
                      <a:endParaRPr lang="en-US" dirty="0"/>
                    </a:p>
                  </a:txBody>
                  <a:tcPr/>
                </a:tc>
                <a:tc>
                  <a:txBody>
                    <a:bodyPr/>
                    <a:lstStyle/>
                    <a:p>
                      <a:pPr algn="ctr"/>
                      <a:r>
                        <a:rPr lang="en-US" dirty="0" smtClean="0"/>
                        <a:t>42.9%</a:t>
                      </a:r>
                      <a:endParaRPr lang="en-US" dirty="0"/>
                    </a:p>
                  </a:txBody>
                  <a:tcPr/>
                </a:tc>
                <a:tc>
                  <a:txBody>
                    <a:bodyPr/>
                    <a:lstStyle/>
                    <a:p>
                      <a:pPr algn="ctr"/>
                      <a:r>
                        <a:rPr lang="en-US" dirty="0" smtClean="0"/>
                        <a:t>64.2%*</a:t>
                      </a:r>
                      <a:r>
                        <a:rPr lang="en-US" baseline="30000" dirty="0" smtClean="0"/>
                        <a:t>2</a:t>
                      </a:r>
                      <a:endParaRPr lang="en-US" baseline="30000" dirty="0"/>
                    </a:p>
                  </a:txBody>
                  <a:tcPr/>
                </a:tc>
              </a:tr>
            </a:tbl>
          </a:graphicData>
        </a:graphic>
      </p:graphicFrame>
      <p:sp>
        <p:nvSpPr>
          <p:cNvPr id="5" name="TextBox 4"/>
          <p:cNvSpPr txBox="1"/>
          <p:nvPr/>
        </p:nvSpPr>
        <p:spPr>
          <a:xfrm>
            <a:off x="838200" y="5649361"/>
            <a:ext cx="10515600" cy="1600438"/>
          </a:xfrm>
          <a:prstGeom prst="rect">
            <a:avLst/>
          </a:prstGeom>
          <a:noFill/>
        </p:spPr>
        <p:txBody>
          <a:bodyPr wrap="square" rtlCol="0">
            <a:spAutoFit/>
          </a:bodyPr>
          <a:lstStyle/>
          <a:p>
            <a:r>
              <a:rPr lang="en-US" sz="1400" dirty="0"/>
              <a:t>Note: Percentages are based on all employers, including those that do not offer health insurance.</a:t>
            </a:r>
          </a:p>
          <a:p>
            <a:r>
              <a:rPr lang="en-US" sz="1400" dirty="0" smtClean="0"/>
              <a:t>*</a:t>
            </a:r>
            <a:r>
              <a:rPr lang="en-US" sz="1400" baseline="30000" dirty="0" smtClean="0"/>
              <a:t>1</a:t>
            </a:r>
            <a:r>
              <a:rPr lang="en-US" sz="1400" dirty="0" smtClean="0"/>
              <a:t> – significantly different from 3-10 employee group</a:t>
            </a:r>
          </a:p>
          <a:p>
            <a:r>
              <a:rPr lang="en-US" sz="1400" dirty="0" smtClean="0"/>
              <a:t>*</a:t>
            </a:r>
            <a:r>
              <a:rPr lang="en-US" sz="1400" baseline="30000" dirty="0" smtClean="0"/>
              <a:t>2</a:t>
            </a:r>
            <a:r>
              <a:rPr lang="en-US" sz="1400" dirty="0" smtClean="0"/>
              <a:t> – significantly different from both 3-10 and 11-50 employee groups</a:t>
            </a:r>
          </a:p>
          <a:p>
            <a:r>
              <a:rPr lang="en-US" sz="1400" dirty="0" smtClean="0"/>
              <a:t>Statistical significance at 95% level. </a:t>
            </a:r>
          </a:p>
          <a:p>
            <a:pPr lvl="0"/>
            <a:r>
              <a:rPr lang="en-US" sz="1400" dirty="0" smtClean="0">
                <a:solidFill>
                  <a:prstClr val="black"/>
                </a:solidFill>
              </a:rPr>
              <a:t>Source: Massachusetts Employer Survey (MES)</a:t>
            </a:r>
            <a:endParaRPr lang="en-US" sz="1400" dirty="0">
              <a:solidFill>
                <a:prstClr val="black"/>
              </a:solidFill>
            </a:endParaRPr>
          </a:p>
          <a:p>
            <a:endParaRPr lang="en-US" sz="1400" dirty="0" smtClean="0"/>
          </a:p>
          <a:p>
            <a:endParaRPr lang="en-US" sz="1400" dirty="0" smtClean="0">
              <a:solidFill>
                <a:srgbClr val="FF0000"/>
              </a:solidFill>
            </a:endParaRPr>
          </a:p>
        </p:txBody>
      </p:sp>
    </p:spTree>
    <p:extLst>
      <p:ext uri="{BB962C8B-B14F-4D97-AF65-F5344CB8AC3E}">
        <p14:creationId xmlns:p14="http://schemas.microsoft.com/office/powerpoint/2010/main" val="41497719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092397" cy="1069780"/>
          </a:xfrm>
        </p:spPr>
        <p:txBody>
          <a:bodyPr>
            <a:normAutofit/>
          </a:bodyPr>
          <a:lstStyle/>
          <a:p>
            <a:r>
              <a:rPr lang="en-US" sz="3600" dirty="0" smtClean="0"/>
              <a:t>Employer Offerings by Employer Size (2014)</a:t>
            </a:r>
            <a:endParaRPr lang="en-US" sz="36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398394352"/>
              </p:ext>
            </p:extLst>
          </p:nvPr>
        </p:nvGraphicFramePr>
        <p:xfrm>
          <a:off x="838200" y="1561407"/>
          <a:ext cx="10515603" cy="3774440"/>
        </p:xfrm>
        <a:graphic>
          <a:graphicData uri="http://schemas.openxmlformats.org/drawingml/2006/table">
            <a:tbl>
              <a:tblPr firstRow="1" bandRow="1">
                <a:tableStyleId>{5C22544A-7EE6-4342-B048-85BDC9FD1C3A}</a:tableStyleId>
              </a:tblPr>
              <a:tblGrid>
                <a:gridCol w="5365654"/>
                <a:gridCol w="1209822"/>
                <a:gridCol w="1223889"/>
                <a:gridCol w="1304927"/>
                <a:gridCol w="1411311"/>
              </a:tblGrid>
              <a:tr h="370840">
                <a:tc>
                  <a:txBody>
                    <a:bodyPr/>
                    <a:lstStyle/>
                    <a:p>
                      <a:endParaRPr lang="en-US" dirty="0"/>
                    </a:p>
                  </a:txBody>
                  <a:tcPr>
                    <a:solidFill>
                      <a:schemeClr val="accent1"/>
                    </a:solidFill>
                  </a:tcPr>
                </a:tc>
                <a:tc>
                  <a:txBody>
                    <a:bodyPr/>
                    <a:lstStyle/>
                    <a:p>
                      <a:pPr algn="ctr"/>
                      <a:r>
                        <a:rPr lang="en-US" dirty="0" smtClean="0"/>
                        <a:t>All Employers</a:t>
                      </a:r>
                      <a:endParaRPr lang="en-US" dirty="0"/>
                    </a:p>
                  </a:txBody>
                  <a:tcPr>
                    <a:solidFill>
                      <a:schemeClr val="accent1"/>
                    </a:solidFill>
                  </a:tcPr>
                </a:tc>
                <a:tc>
                  <a:txBody>
                    <a:bodyPr/>
                    <a:lstStyle/>
                    <a:p>
                      <a:pPr algn="ctr"/>
                      <a:r>
                        <a:rPr lang="en-US" dirty="0" smtClean="0"/>
                        <a:t>3-10 Employees</a:t>
                      </a:r>
                      <a:endParaRPr lang="en-US" dirty="0"/>
                    </a:p>
                  </a:txBody>
                  <a:tcPr>
                    <a:solidFill>
                      <a:schemeClr val="accent1"/>
                    </a:solidFill>
                  </a:tcPr>
                </a:tc>
                <a:tc>
                  <a:txBody>
                    <a:bodyPr/>
                    <a:lstStyle/>
                    <a:p>
                      <a:pPr algn="ctr"/>
                      <a:r>
                        <a:rPr lang="en-US" dirty="0" smtClean="0"/>
                        <a:t>11-50 Employees</a:t>
                      </a:r>
                      <a:endParaRPr lang="en-US" dirty="0"/>
                    </a:p>
                  </a:txBody>
                  <a:tcPr>
                    <a:solidFill>
                      <a:schemeClr val="accent1"/>
                    </a:solidFill>
                  </a:tcPr>
                </a:tc>
                <a:tc>
                  <a:txBody>
                    <a:bodyPr/>
                    <a:lstStyle/>
                    <a:p>
                      <a:pPr algn="ctr"/>
                      <a:r>
                        <a:rPr lang="en-US" dirty="0" smtClean="0"/>
                        <a:t>51+ Employees</a:t>
                      </a:r>
                      <a:endParaRPr lang="en-US" dirty="0"/>
                    </a:p>
                  </a:txBody>
                  <a:tcPr>
                    <a:solidFill>
                      <a:schemeClr val="accent1"/>
                    </a:solidFill>
                  </a:tcPr>
                </a:tc>
              </a:tr>
              <a:tr h="370840">
                <a:tc>
                  <a:txBody>
                    <a:bodyPr/>
                    <a:lstStyle/>
                    <a:p>
                      <a:r>
                        <a:rPr lang="en-US" dirty="0" smtClean="0"/>
                        <a:t>Employer</a:t>
                      </a:r>
                      <a:r>
                        <a:rPr lang="en-US" baseline="0" dirty="0" smtClean="0"/>
                        <a:t> offering Health Reimbursement Account (HRA)</a:t>
                      </a:r>
                      <a:endParaRPr lang="en-US" dirty="0"/>
                    </a:p>
                  </a:txBody>
                  <a:tcPr/>
                </a:tc>
                <a:tc>
                  <a:txBody>
                    <a:bodyPr/>
                    <a:lstStyle/>
                    <a:p>
                      <a:pPr algn="ctr"/>
                      <a:r>
                        <a:rPr lang="en-US" dirty="0" smtClean="0"/>
                        <a:t>16.0%</a:t>
                      </a:r>
                      <a:endParaRPr lang="en-US" dirty="0"/>
                    </a:p>
                  </a:txBody>
                  <a:tcPr/>
                </a:tc>
                <a:tc>
                  <a:txBody>
                    <a:bodyPr/>
                    <a:lstStyle/>
                    <a:p>
                      <a:pPr algn="ctr"/>
                      <a:r>
                        <a:rPr lang="en-US" dirty="0" smtClean="0"/>
                        <a:t>11.1%</a:t>
                      </a:r>
                      <a:endParaRPr lang="en-US" dirty="0"/>
                    </a:p>
                  </a:txBody>
                  <a:tcPr/>
                </a:tc>
                <a:tc>
                  <a:txBody>
                    <a:bodyPr/>
                    <a:lstStyle/>
                    <a:p>
                      <a:pPr algn="ctr"/>
                      <a:r>
                        <a:rPr lang="en-US" baseline="0" dirty="0" smtClean="0"/>
                        <a:t>23.2%</a:t>
                      </a:r>
                      <a:endParaRPr lang="en-US" baseline="0" dirty="0"/>
                    </a:p>
                  </a:txBody>
                  <a:tcPr/>
                </a:tc>
                <a:tc>
                  <a:txBody>
                    <a:bodyPr/>
                    <a:lstStyle/>
                    <a:p>
                      <a:pPr algn="ctr"/>
                      <a:r>
                        <a:rPr lang="en-US" baseline="0" dirty="0" smtClean="0"/>
                        <a:t>26.7%*</a:t>
                      </a:r>
                      <a:r>
                        <a:rPr lang="en-US" baseline="30000" dirty="0" smtClean="0"/>
                        <a:t>1</a:t>
                      </a:r>
                      <a:endParaRPr lang="en-US" baseline="30000" dirty="0"/>
                    </a:p>
                  </a:txBody>
                  <a:tcPr/>
                </a:tc>
              </a:tr>
              <a:tr h="370840">
                <a:tc>
                  <a:txBody>
                    <a:bodyPr/>
                    <a:lstStyle/>
                    <a:p>
                      <a:r>
                        <a:rPr lang="en-US" dirty="0" smtClean="0"/>
                        <a:t>Health Savings Account (HSA)</a:t>
                      </a:r>
                      <a:endParaRPr lang="en-US" dirty="0"/>
                    </a:p>
                  </a:txBody>
                  <a:tcPr/>
                </a:tc>
                <a:tc>
                  <a:txBody>
                    <a:bodyPr/>
                    <a:lstStyle/>
                    <a:p>
                      <a:pPr algn="ctr"/>
                      <a:r>
                        <a:rPr lang="en-US" dirty="0" smtClean="0"/>
                        <a:t>14.4%</a:t>
                      </a:r>
                      <a:endParaRPr lang="en-US" dirty="0"/>
                    </a:p>
                  </a:txBody>
                  <a:tcPr/>
                </a:tc>
                <a:tc>
                  <a:txBody>
                    <a:bodyPr/>
                    <a:lstStyle/>
                    <a:p>
                      <a:pPr algn="ctr"/>
                      <a:r>
                        <a:rPr lang="en-US" dirty="0" smtClean="0"/>
                        <a:t>9.9%</a:t>
                      </a:r>
                      <a:endParaRPr lang="en-US" dirty="0"/>
                    </a:p>
                  </a:txBody>
                  <a:tcPr/>
                </a:tc>
                <a:tc>
                  <a:txBody>
                    <a:bodyPr/>
                    <a:lstStyle/>
                    <a:p>
                      <a:pPr algn="ctr"/>
                      <a:r>
                        <a:rPr lang="en-US" dirty="0" smtClean="0"/>
                        <a:t>20.9%</a:t>
                      </a:r>
                      <a:endParaRPr lang="en-US" dirty="0"/>
                    </a:p>
                  </a:txBody>
                  <a:tcPr/>
                </a:tc>
                <a:tc>
                  <a:txBody>
                    <a:bodyPr/>
                    <a:lstStyle/>
                    <a:p>
                      <a:pPr algn="ctr"/>
                      <a:r>
                        <a:rPr lang="en-US" baseline="0" dirty="0" smtClean="0"/>
                        <a:t>24.1%*</a:t>
                      </a:r>
                      <a:r>
                        <a:rPr lang="en-US" baseline="30000" dirty="0" smtClean="0"/>
                        <a:t>1</a:t>
                      </a:r>
                      <a:endParaRPr lang="en-US" baseline="30000" dirty="0"/>
                    </a:p>
                  </a:txBody>
                  <a:tcPr/>
                </a:tc>
              </a:tr>
              <a:tr h="370840">
                <a:tc>
                  <a:txBody>
                    <a:bodyPr/>
                    <a:lstStyle/>
                    <a:p>
                      <a:r>
                        <a:rPr lang="en-US" dirty="0" smtClean="0"/>
                        <a:t>Offers to Opposite sex spouses of employees</a:t>
                      </a:r>
                      <a:endParaRPr lang="en-US" dirty="0"/>
                    </a:p>
                  </a:txBody>
                  <a:tcPr/>
                </a:tc>
                <a:tc>
                  <a:txBody>
                    <a:bodyPr/>
                    <a:lstStyle/>
                    <a:p>
                      <a:pPr algn="ctr"/>
                      <a:r>
                        <a:rPr lang="en-US" dirty="0" smtClean="0"/>
                        <a:t>88.0%</a:t>
                      </a:r>
                      <a:endParaRPr lang="en-US" dirty="0"/>
                    </a:p>
                  </a:txBody>
                  <a:tcPr/>
                </a:tc>
                <a:tc>
                  <a:txBody>
                    <a:bodyPr/>
                    <a:lstStyle/>
                    <a:p>
                      <a:pPr algn="ctr"/>
                      <a:r>
                        <a:rPr lang="en-US" dirty="0" smtClean="0"/>
                        <a:t>82.4%</a:t>
                      </a:r>
                      <a:endParaRPr lang="en-US" dirty="0"/>
                    </a:p>
                  </a:txBody>
                  <a:tcPr/>
                </a:tc>
                <a:tc>
                  <a:txBody>
                    <a:bodyPr/>
                    <a:lstStyle/>
                    <a:p>
                      <a:pPr algn="ctr"/>
                      <a:r>
                        <a:rPr lang="en-US" dirty="0" smtClean="0"/>
                        <a:t>95.8%*</a:t>
                      </a:r>
                      <a:r>
                        <a:rPr lang="en-US" baseline="30000" dirty="0" smtClean="0"/>
                        <a:t>1</a:t>
                      </a:r>
                      <a:endParaRPr lang="en-US" baseline="30000" dirty="0"/>
                    </a:p>
                  </a:txBody>
                  <a:tcPr/>
                </a:tc>
                <a:tc>
                  <a:txBody>
                    <a:bodyPr/>
                    <a:lstStyle/>
                    <a:p>
                      <a:pPr algn="ctr"/>
                      <a:r>
                        <a:rPr lang="en-US" baseline="0" dirty="0" smtClean="0"/>
                        <a:t>98.3%*</a:t>
                      </a:r>
                      <a:r>
                        <a:rPr lang="en-US" baseline="30000" dirty="0" smtClean="0"/>
                        <a:t>1</a:t>
                      </a:r>
                      <a:endParaRPr lang="en-US" baseline="30000" dirty="0"/>
                    </a:p>
                  </a:txBody>
                  <a:tcPr/>
                </a:tc>
              </a:tr>
              <a:tr h="370840">
                <a:tc>
                  <a:txBody>
                    <a:bodyPr/>
                    <a:lstStyle/>
                    <a:p>
                      <a:r>
                        <a:rPr lang="en-US" dirty="0" smtClean="0"/>
                        <a:t>Offers to Same</a:t>
                      </a:r>
                      <a:r>
                        <a:rPr lang="en-US" baseline="0" dirty="0" smtClean="0"/>
                        <a:t> sex spouses of employees</a:t>
                      </a:r>
                      <a:endParaRPr lang="en-US" dirty="0"/>
                    </a:p>
                  </a:txBody>
                  <a:tcPr/>
                </a:tc>
                <a:tc>
                  <a:txBody>
                    <a:bodyPr/>
                    <a:lstStyle/>
                    <a:p>
                      <a:pPr algn="ctr"/>
                      <a:r>
                        <a:rPr lang="en-US" dirty="0" smtClean="0"/>
                        <a:t>78.3%</a:t>
                      </a:r>
                      <a:endParaRPr lang="en-US" dirty="0"/>
                    </a:p>
                  </a:txBody>
                  <a:tcPr/>
                </a:tc>
                <a:tc>
                  <a:txBody>
                    <a:bodyPr/>
                    <a:lstStyle/>
                    <a:p>
                      <a:pPr algn="ctr"/>
                      <a:r>
                        <a:rPr lang="en-US" dirty="0" smtClean="0"/>
                        <a:t>70.4%</a:t>
                      </a:r>
                      <a:endParaRPr lang="en-US" dirty="0"/>
                    </a:p>
                  </a:txBody>
                  <a:tcPr/>
                </a:tc>
                <a:tc>
                  <a:txBody>
                    <a:bodyPr/>
                    <a:lstStyle/>
                    <a:p>
                      <a:pPr algn="ctr"/>
                      <a:r>
                        <a:rPr lang="en-US" baseline="0" dirty="0" smtClean="0"/>
                        <a:t>88.9%*</a:t>
                      </a:r>
                      <a:r>
                        <a:rPr lang="en-US" baseline="30000" dirty="0" smtClean="0"/>
                        <a:t>1</a:t>
                      </a:r>
                      <a:endParaRPr lang="en-US" baseline="30000" dirty="0"/>
                    </a:p>
                  </a:txBody>
                  <a:tcPr/>
                </a:tc>
                <a:tc>
                  <a:txBody>
                    <a:bodyPr/>
                    <a:lstStyle/>
                    <a:p>
                      <a:pPr algn="ctr"/>
                      <a:r>
                        <a:rPr lang="en-US" baseline="0" dirty="0" smtClean="0"/>
                        <a:t>93.6%*</a:t>
                      </a:r>
                      <a:r>
                        <a:rPr lang="en-US" baseline="30000" dirty="0" smtClean="0"/>
                        <a:t>1</a:t>
                      </a:r>
                      <a:endParaRPr lang="en-US" baseline="30000" dirty="0"/>
                    </a:p>
                  </a:txBody>
                  <a:tcPr/>
                </a:tc>
              </a:tr>
              <a:tr h="370840">
                <a:tc>
                  <a:txBody>
                    <a:bodyPr/>
                    <a:lstStyle/>
                    <a:p>
                      <a:r>
                        <a:rPr lang="en-US" dirty="0" smtClean="0"/>
                        <a:t>Offers to Opposite sex unmarried partners of employees</a:t>
                      </a:r>
                      <a:endParaRPr lang="en-US" dirty="0"/>
                    </a:p>
                  </a:txBody>
                  <a:tcPr/>
                </a:tc>
                <a:tc>
                  <a:txBody>
                    <a:bodyPr/>
                    <a:lstStyle/>
                    <a:p>
                      <a:pPr algn="ctr"/>
                      <a:r>
                        <a:rPr lang="en-US" dirty="0" smtClean="0"/>
                        <a:t>45.1%</a:t>
                      </a:r>
                      <a:endParaRPr lang="en-US" dirty="0"/>
                    </a:p>
                  </a:txBody>
                  <a:tcPr/>
                </a:tc>
                <a:tc>
                  <a:txBody>
                    <a:bodyPr/>
                    <a:lstStyle/>
                    <a:p>
                      <a:pPr algn="ctr"/>
                      <a:r>
                        <a:rPr lang="en-US" dirty="0" smtClean="0"/>
                        <a:t>39.4%</a:t>
                      </a:r>
                      <a:endParaRPr lang="en-US" dirty="0"/>
                    </a:p>
                  </a:txBody>
                  <a:tcPr/>
                </a:tc>
                <a:tc>
                  <a:txBody>
                    <a:bodyPr/>
                    <a:lstStyle/>
                    <a:p>
                      <a:pPr algn="ctr"/>
                      <a:r>
                        <a:rPr lang="en-US" baseline="0" dirty="0" smtClean="0"/>
                        <a:t>56.1%</a:t>
                      </a:r>
                      <a:endParaRPr lang="en-US" baseline="0" dirty="0"/>
                    </a:p>
                  </a:txBody>
                  <a:tcPr/>
                </a:tc>
                <a:tc>
                  <a:txBody>
                    <a:bodyPr/>
                    <a:lstStyle/>
                    <a:p>
                      <a:pPr algn="ctr"/>
                      <a:r>
                        <a:rPr lang="en-US" baseline="0" dirty="0" smtClean="0"/>
                        <a:t>49.0%</a:t>
                      </a:r>
                      <a:endParaRPr lang="en-US" baseline="0" dirty="0"/>
                    </a:p>
                  </a:txBody>
                  <a:tcPr/>
                </a:tc>
              </a:tr>
              <a:tr h="370840">
                <a:tc>
                  <a:txBody>
                    <a:bodyPr/>
                    <a:lstStyle/>
                    <a:p>
                      <a:r>
                        <a:rPr lang="en-US" dirty="0" smtClean="0"/>
                        <a:t>Offers to Same sex unmarried partners</a:t>
                      </a:r>
                      <a:r>
                        <a:rPr lang="en-US" baseline="0" dirty="0" smtClean="0"/>
                        <a:t> of employees</a:t>
                      </a:r>
                      <a:endParaRPr lang="en-US" dirty="0"/>
                    </a:p>
                  </a:txBody>
                  <a:tcPr/>
                </a:tc>
                <a:tc>
                  <a:txBody>
                    <a:bodyPr/>
                    <a:lstStyle/>
                    <a:p>
                      <a:pPr algn="ctr"/>
                      <a:r>
                        <a:rPr lang="en-US" dirty="0" smtClean="0"/>
                        <a:t>47.5%</a:t>
                      </a:r>
                      <a:endParaRPr lang="en-US" dirty="0"/>
                    </a:p>
                  </a:txBody>
                  <a:tcPr/>
                </a:tc>
                <a:tc>
                  <a:txBody>
                    <a:bodyPr/>
                    <a:lstStyle/>
                    <a:p>
                      <a:pPr algn="ctr"/>
                      <a:r>
                        <a:rPr lang="en-US" dirty="0" smtClean="0"/>
                        <a:t>42.0%</a:t>
                      </a:r>
                      <a:endParaRPr lang="en-US" dirty="0"/>
                    </a:p>
                  </a:txBody>
                  <a:tcPr/>
                </a:tc>
                <a:tc>
                  <a:txBody>
                    <a:bodyPr/>
                    <a:lstStyle/>
                    <a:p>
                      <a:pPr algn="ctr"/>
                      <a:r>
                        <a:rPr lang="en-US" dirty="0" smtClean="0"/>
                        <a:t>58.8%</a:t>
                      </a:r>
                      <a:endParaRPr lang="en-US" dirty="0"/>
                    </a:p>
                  </a:txBody>
                  <a:tcPr/>
                </a:tc>
                <a:tc>
                  <a:txBody>
                    <a:bodyPr/>
                    <a:lstStyle/>
                    <a:p>
                      <a:pPr algn="ctr"/>
                      <a:r>
                        <a:rPr lang="en-US" baseline="0" dirty="0" smtClean="0"/>
                        <a:t>49.0%</a:t>
                      </a:r>
                      <a:endParaRPr lang="en-US" baseline="0" dirty="0"/>
                    </a:p>
                  </a:txBody>
                  <a:tcPr/>
                </a:tc>
              </a:tr>
              <a:tr h="370840">
                <a:tc>
                  <a:txBody>
                    <a:bodyPr/>
                    <a:lstStyle/>
                    <a:p>
                      <a:r>
                        <a:rPr lang="en-US" dirty="0" smtClean="0"/>
                        <a:t>Offers to Dependent children</a:t>
                      </a:r>
                      <a:r>
                        <a:rPr lang="en-US" baseline="0" dirty="0" smtClean="0"/>
                        <a:t> of employees</a:t>
                      </a:r>
                      <a:endParaRPr lang="en-US" dirty="0"/>
                    </a:p>
                  </a:txBody>
                  <a:tcPr/>
                </a:tc>
                <a:tc>
                  <a:txBody>
                    <a:bodyPr/>
                    <a:lstStyle/>
                    <a:p>
                      <a:pPr algn="ctr"/>
                      <a:r>
                        <a:rPr lang="en-US" dirty="0" smtClean="0"/>
                        <a:t>88.6%</a:t>
                      </a:r>
                      <a:endParaRPr lang="en-US" dirty="0"/>
                    </a:p>
                  </a:txBody>
                  <a:tcPr/>
                </a:tc>
                <a:tc>
                  <a:txBody>
                    <a:bodyPr/>
                    <a:lstStyle/>
                    <a:p>
                      <a:pPr algn="ctr"/>
                      <a:r>
                        <a:rPr lang="en-US" dirty="0" smtClean="0"/>
                        <a:t>83.5%</a:t>
                      </a:r>
                      <a:endParaRPr lang="en-US" dirty="0"/>
                    </a:p>
                  </a:txBody>
                  <a:tcPr/>
                </a:tc>
                <a:tc>
                  <a:txBody>
                    <a:bodyPr/>
                    <a:lstStyle/>
                    <a:p>
                      <a:pPr algn="ctr"/>
                      <a:r>
                        <a:rPr lang="en-US" baseline="0" dirty="0" smtClean="0"/>
                        <a:t>95.2%</a:t>
                      </a:r>
                      <a:r>
                        <a:rPr lang="en-US" baseline="30000" dirty="0" smtClean="0"/>
                        <a:t>*1</a:t>
                      </a:r>
                      <a:endParaRPr lang="en-US" baseline="30000" dirty="0"/>
                    </a:p>
                  </a:txBody>
                  <a:tcPr/>
                </a:tc>
                <a:tc>
                  <a:txBody>
                    <a:bodyPr/>
                    <a:lstStyle/>
                    <a:p>
                      <a:pPr algn="ctr"/>
                      <a:r>
                        <a:rPr lang="en-US" baseline="0" dirty="0" smtClean="0"/>
                        <a:t>100%*</a:t>
                      </a:r>
                      <a:r>
                        <a:rPr lang="en-US" baseline="30000" dirty="0" smtClean="0"/>
                        <a:t>2</a:t>
                      </a:r>
                      <a:endParaRPr lang="en-US" baseline="30000" dirty="0"/>
                    </a:p>
                  </a:txBody>
                  <a:tcPr/>
                </a:tc>
              </a:tr>
            </a:tbl>
          </a:graphicData>
        </a:graphic>
      </p:graphicFrame>
      <p:sp>
        <p:nvSpPr>
          <p:cNvPr id="5" name="TextBox 4"/>
          <p:cNvSpPr txBox="1"/>
          <p:nvPr/>
        </p:nvSpPr>
        <p:spPr>
          <a:xfrm>
            <a:off x="838200" y="5649361"/>
            <a:ext cx="10515600" cy="1169551"/>
          </a:xfrm>
          <a:prstGeom prst="rect">
            <a:avLst/>
          </a:prstGeom>
          <a:noFill/>
        </p:spPr>
        <p:txBody>
          <a:bodyPr wrap="square" rtlCol="0">
            <a:spAutoFit/>
          </a:bodyPr>
          <a:lstStyle/>
          <a:p>
            <a:r>
              <a:rPr lang="en-US" sz="1400" dirty="0"/>
              <a:t>Note</a:t>
            </a:r>
            <a:r>
              <a:rPr lang="en-US" sz="1400" dirty="0" smtClean="0"/>
              <a:t>: Percentages </a:t>
            </a:r>
            <a:r>
              <a:rPr lang="en-US" sz="1400" dirty="0"/>
              <a:t>are of those employers who offer health insurance</a:t>
            </a:r>
            <a:r>
              <a:rPr lang="en-US" sz="1400" dirty="0" smtClean="0"/>
              <a:t>.</a:t>
            </a:r>
          </a:p>
          <a:p>
            <a:r>
              <a:rPr lang="en-US" sz="1400" dirty="0" smtClean="0"/>
              <a:t>*</a:t>
            </a:r>
            <a:r>
              <a:rPr lang="en-US" sz="1400" baseline="30000" dirty="0" smtClean="0"/>
              <a:t>1</a:t>
            </a:r>
            <a:r>
              <a:rPr lang="en-US" sz="1400" dirty="0" smtClean="0"/>
              <a:t> – significantly different from 3-10 employee group</a:t>
            </a:r>
          </a:p>
          <a:p>
            <a:r>
              <a:rPr lang="en-US" sz="1400" dirty="0" smtClean="0"/>
              <a:t>*</a:t>
            </a:r>
            <a:r>
              <a:rPr lang="en-US" sz="1400" baseline="30000" dirty="0" smtClean="0"/>
              <a:t>2</a:t>
            </a:r>
            <a:r>
              <a:rPr lang="en-US" sz="1400" dirty="0" smtClean="0"/>
              <a:t> – significantly different from both 3-10 and 11-50 employee groups</a:t>
            </a:r>
          </a:p>
          <a:p>
            <a:r>
              <a:rPr lang="en-US" sz="1400" dirty="0" smtClean="0"/>
              <a:t>Statistical significance at 95% level. </a:t>
            </a:r>
          </a:p>
          <a:p>
            <a:r>
              <a:rPr lang="en-US" sz="1400" dirty="0" smtClean="0">
                <a:solidFill>
                  <a:prstClr val="black"/>
                </a:solidFill>
              </a:rPr>
              <a:t>Source</a:t>
            </a:r>
            <a:r>
              <a:rPr lang="en-US" sz="1400" dirty="0">
                <a:solidFill>
                  <a:prstClr val="black"/>
                </a:solidFill>
              </a:rPr>
              <a:t>: Massachusetts Employer Survey (MES</a:t>
            </a:r>
            <a:r>
              <a:rPr lang="en-US" sz="1400" dirty="0" smtClean="0">
                <a:solidFill>
                  <a:prstClr val="black"/>
                </a:solidFill>
              </a:rPr>
              <a:t>)</a:t>
            </a:r>
            <a:endParaRPr lang="en-US" sz="1400" dirty="0">
              <a:solidFill>
                <a:prstClr val="black"/>
              </a:solidFill>
            </a:endParaRPr>
          </a:p>
        </p:txBody>
      </p:sp>
    </p:spTree>
    <p:extLst>
      <p:ext uri="{BB962C8B-B14F-4D97-AF65-F5344CB8AC3E}">
        <p14:creationId xmlns:p14="http://schemas.microsoft.com/office/powerpoint/2010/main" val="37345996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Massachusetts Employers’ Reasons for Not Offering Health Insurance (2009-2014)</a:t>
            </a:r>
            <a:endParaRPr lang="en-US" sz="36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317735922"/>
              </p:ext>
            </p:extLst>
          </p:nvPr>
        </p:nvGraphicFramePr>
        <p:xfrm>
          <a:off x="838200" y="1690688"/>
          <a:ext cx="10515600" cy="4373880"/>
        </p:xfrm>
        <a:graphic>
          <a:graphicData uri="http://schemas.openxmlformats.org/drawingml/2006/table">
            <a:tbl>
              <a:tblPr firstRow="1" bandRow="1">
                <a:tableStyleId>{5C22544A-7EE6-4342-B048-85BDC9FD1C3A}</a:tableStyleId>
              </a:tblPr>
              <a:tblGrid>
                <a:gridCol w="6434797"/>
                <a:gridCol w="1012874"/>
                <a:gridCol w="998806"/>
                <a:gridCol w="1055077"/>
                <a:gridCol w="1014046"/>
              </a:tblGrid>
              <a:tr h="370840">
                <a:tc>
                  <a:txBody>
                    <a:bodyPr/>
                    <a:lstStyle/>
                    <a:p>
                      <a:r>
                        <a:rPr lang="en-US" sz="2000" dirty="0" smtClean="0"/>
                        <a:t>Reason</a:t>
                      </a:r>
                    </a:p>
                  </a:txBody>
                  <a:tcPr/>
                </a:tc>
                <a:tc>
                  <a:txBody>
                    <a:bodyPr/>
                    <a:lstStyle/>
                    <a:p>
                      <a:pPr algn="ctr"/>
                      <a:r>
                        <a:rPr lang="en-US" sz="2000" dirty="0" smtClean="0"/>
                        <a:t>2009</a:t>
                      </a:r>
                      <a:endParaRPr lang="en-US" sz="2000" dirty="0"/>
                    </a:p>
                  </a:txBody>
                  <a:tcPr/>
                </a:tc>
                <a:tc>
                  <a:txBody>
                    <a:bodyPr/>
                    <a:lstStyle/>
                    <a:p>
                      <a:pPr algn="ctr"/>
                      <a:r>
                        <a:rPr lang="en-US" sz="2000" dirty="0" smtClean="0"/>
                        <a:t>2010</a:t>
                      </a:r>
                      <a:endParaRPr lang="en-US" sz="2000" dirty="0"/>
                    </a:p>
                  </a:txBody>
                  <a:tcPr/>
                </a:tc>
                <a:tc>
                  <a:txBody>
                    <a:bodyPr/>
                    <a:lstStyle/>
                    <a:p>
                      <a:pPr algn="ctr"/>
                      <a:r>
                        <a:rPr lang="en-US" sz="2000" dirty="0" smtClean="0"/>
                        <a:t>2011</a:t>
                      </a:r>
                      <a:endParaRPr lang="en-US" sz="2000" dirty="0"/>
                    </a:p>
                  </a:txBody>
                  <a:tcPr/>
                </a:tc>
                <a:tc>
                  <a:txBody>
                    <a:bodyPr/>
                    <a:lstStyle/>
                    <a:p>
                      <a:pPr algn="ctr"/>
                      <a:r>
                        <a:rPr lang="en-US" sz="2000" dirty="0" smtClean="0"/>
                        <a:t>2014</a:t>
                      </a:r>
                      <a:endParaRPr lang="en-US" sz="2000" dirty="0"/>
                    </a:p>
                  </a:txBody>
                  <a:tcPr/>
                </a:tc>
              </a:tr>
              <a:tr h="370840">
                <a:tc>
                  <a:txBody>
                    <a:bodyPr/>
                    <a:lstStyle/>
                    <a:p>
                      <a:r>
                        <a:rPr lang="en-US" dirty="0" smtClean="0"/>
                        <a:t>Premiums too high</a:t>
                      </a:r>
                      <a:endParaRPr lang="en-US" dirty="0"/>
                    </a:p>
                  </a:txBody>
                  <a:tcPr/>
                </a:tc>
                <a:tc>
                  <a:txBody>
                    <a:bodyPr/>
                    <a:lstStyle/>
                    <a:p>
                      <a:pPr algn="ctr"/>
                      <a:r>
                        <a:rPr lang="en-US" dirty="0" smtClean="0"/>
                        <a:t>91%</a:t>
                      </a:r>
                      <a:endParaRPr lang="en-US" dirty="0"/>
                    </a:p>
                  </a:txBody>
                  <a:tcPr/>
                </a:tc>
                <a:tc>
                  <a:txBody>
                    <a:bodyPr/>
                    <a:lstStyle/>
                    <a:p>
                      <a:pPr algn="ctr"/>
                      <a:r>
                        <a:rPr lang="en-US" dirty="0" smtClean="0"/>
                        <a:t>92%</a:t>
                      </a:r>
                      <a:endParaRPr lang="en-US" dirty="0"/>
                    </a:p>
                  </a:txBody>
                  <a:tcPr/>
                </a:tc>
                <a:tc>
                  <a:txBody>
                    <a:bodyPr/>
                    <a:lstStyle/>
                    <a:p>
                      <a:pPr algn="ctr"/>
                      <a:r>
                        <a:rPr lang="en-US" dirty="0" smtClean="0"/>
                        <a:t>88%</a:t>
                      </a:r>
                      <a:endParaRPr lang="en-US" dirty="0"/>
                    </a:p>
                  </a:txBody>
                  <a:tcPr/>
                </a:tc>
                <a:tc>
                  <a:txBody>
                    <a:bodyPr/>
                    <a:lstStyle/>
                    <a:p>
                      <a:pPr algn="ctr"/>
                      <a:r>
                        <a:rPr lang="en-US" dirty="0" smtClean="0"/>
                        <a:t>89%</a:t>
                      </a:r>
                      <a:endParaRPr lang="en-US" dirty="0"/>
                    </a:p>
                  </a:txBody>
                  <a:tcPr/>
                </a:tc>
              </a:tr>
              <a:tr h="370840">
                <a:tc>
                  <a:txBody>
                    <a:bodyPr/>
                    <a:lstStyle/>
                    <a:p>
                      <a:r>
                        <a:rPr lang="en-US" dirty="0" smtClean="0"/>
                        <a:t>Firm is too small</a:t>
                      </a:r>
                      <a:endParaRPr lang="en-US" dirty="0"/>
                    </a:p>
                  </a:txBody>
                  <a:tcPr/>
                </a:tc>
                <a:tc>
                  <a:txBody>
                    <a:bodyPr/>
                    <a:lstStyle/>
                    <a:p>
                      <a:pPr algn="ctr"/>
                      <a:r>
                        <a:rPr lang="en-US" dirty="0" smtClean="0"/>
                        <a:t>91%</a:t>
                      </a:r>
                      <a:endParaRPr lang="en-US" dirty="0"/>
                    </a:p>
                  </a:txBody>
                  <a:tcPr/>
                </a:tc>
                <a:tc>
                  <a:txBody>
                    <a:bodyPr/>
                    <a:lstStyle/>
                    <a:p>
                      <a:pPr algn="ctr"/>
                      <a:r>
                        <a:rPr lang="en-US" dirty="0" smtClean="0"/>
                        <a:t>88%</a:t>
                      </a:r>
                      <a:endParaRPr lang="en-US" dirty="0"/>
                    </a:p>
                  </a:txBody>
                  <a:tcPr/>
                </a:tc>
                <a:tc>
                  <a:txBody>
                    <a:bodyPr/>
                    <a:lstStyle/>
                    <a:p>
                      <a:pPr algn="ctr"/>
                      <a:r>
                        <a:rPr lang="en-US" dirty="0" smtClean="0"/>
                        <a:t>89%</a:t>
                      </a:r>
                      <a:endParaRPr lang="en-US" dirty="0"/>
                    </a:p>
                  </a:txBody>
                  <a:tcPr/>
                </a:tc>
                <a:tc>
                  <a:txBody>
                    <a:bodyPr/>
                    <a:lstStyle/>
                    <a:p>
                      <a:pPr algn="ctr"/>
                      <a:r>
                        <a:rPr lang="en-US" dirty="0" smtClean="0"/>
                        <a:t>84%</a:t>
                      </a:r>
                      <a:endParaRPr lang="en-US" dirty="0"/>
                    </a:p>
                  </a:txBody>
                  <a:tcPr/>
                </a:tc>
              </a:tr>
              <a:tr h="370840">
                <a:tc>
                  <a:txBody>
                    <a:bodyPr/>
                    <a:lstStyle/>
                    <a:p>
                      <a:r>
                        <a:rPr lang="en-US" dirty="0" smtClean="0"/>
                        <a:t>Financial status prohibits</a:t>
                      </a:r>
                      <a:r>
                        <a:rPr lang="en-US" baseline="0" dirty="0" smtClean="0"/>
                        <a:t> offering insurance/too expensive</a:t>
                      </a:r>
                      <a:endParaRPr lang="en-US" dirty="0"/>
                    </a:p>
                  </a:txBody>
                  <a:tcPr/>
                </a:tc>
                <a:tc>
                  <a:txBody>
                    <a:bodyPr/>
                    <a:lstStyle/>
                    <a:p>
                      <a:pPr algn="ctr"/>
                      <a:r>
                        <a:rPr lang="en-US" dirty="0" smtClean="0"/>
                        <a:t>89%</a:t>
                      </a:r>
                      <a:endParaRPr lang="en-US" dirty="0"/>
                    </a:p>
                  </a:txBody>
                  <a:tcPr/>
                </a:tc>
                <a:tc>
                  <a:txBody>
                    <a:bodyPr/>
                    <a:lstStyle/>
                    <a:p>
                      <a:pPr algn="ctr"/>
                      <a:r>
                        <a:rPr lang="en-US" dirty="0" smtClean="0"/>
                        <a:t>89%</a:t>
                      </a:r>
                      <a:endParaRPr lang="en-US" dirty="0"/>
                    </a:p>
                  </a:txBody>
                  <a:tcPr/>
                </a:tc>
                <a:tc>
                  <a:txBody>
                    <a:bodyPr/>
                    <a:lstStyle/>
                    <a:p>
                      <a:pPr algn="ctr"/>
                      <a:r>
                        <a:rPr lang="en-US" dirty="0" smtClean="0"/>
                        <a:t>83%</a:t>
                      </a:r>
                      <a:endParaRPr lang="en-US" dirty="0"/>
                    </a:p>
                  </a:txBody>
                  <a:tcPr/>
                </a:tc>
                <a:tc>
                  <a:txBody>
                    <a:bodyPr/>
                    <a:lstStyle/>
                    <a:p>
                      <a:pPr algn="ctr"/>
                      <a:r>
                        <a:rPr lang="en-US" dirty="0" smtClean="0"/>
                        <a:t>---</a:t>
                      </a:r>
                      <a:endParaRPr lang="en-US" dirty="0"/>
                    </a:p>
                  </a:txBody>
                  <a:tcPr/>
                </a:tc>
              </a:tr>
              <a:tr h="370840">
                <a:tc>
                  <a:txBody>
                    <a:bodyPr/>
                    <a:lstStyle/>
                    <a:p>
                      <a:r>
                        <a:rPr lang="en-US" dirty="0" smtClean="0"/>
                        <a:t>Employees generally covered elsewhere</a:t>
                      </a:r>
                      <a:endParaRPr lang="en-US" dirty="0"/>
                    </a:p>
                  </a:txBody>
                  <a:tcPr/>
                </a:tc>
                <a:tc>
                  <a:txBody>
                    <a:bodyPr/>
                    <a:lstStyle/>
                    <a:p>
                      <a:pPr algn="ctr"/>
                      <a:r>
                        <a:rPr lang="en-US" dirty="0" smtClean="0"/>
                        <a:t>88%</a:t>
                      </a:r>
                      <a:endParaRPr lang="en-US" dirty="0"/>
                    </a:p>
                  </a:txBody>
                  <a:tcPr/>
                </a:tc>
                <a:tc>
                  <a:txBody>
                    <a:bodyPr/>
                    <a:lstStyle/>
                    <a:p>
                      <a:pPr algn="ctr"/>
                      <a:r>
                        <a:rPr lang="en-US" dirty="0" smtClean="0"/>
                        <a:t>82%</a:t>
                      </a:r>
                      <a:endParaRPr lang="en-US" dirty="0"/>
                    </a:p>
                  </a:txBody>
                  <a:tcPr/>
                </a:tc>
                <a:tc>
                  <a:txBody>
                    <a:bodyPr/>
                    <a:lstStyle/>
                    <a:p>
                      <a:pPr algn="ctr"/>
                      <a:r>
                        <a:rPr lang="en-US" dirty="0" smtClean="0"/>
                        <a:t>86%</a:t>
                      </a:r>
                      <a:endParaRPr lang="en-US" dirty="0"/>
                    </a:p>
                  </a:txBody>
                  <a:tcPr/>
                </a:tc>
                <a:tc>
                  <a:txBody>
                    <a:bodyPr/>
                    <a:lstStyle/>
                    <a:p>
                      <a:pPr algn="ctr"/>
                      <a:r>
                        <a:rPr lang="en-US" dirty="0" smtClean="0"/>
                        <a:t>93%</a:t>
                      </a:r>
                      <a:endParaRPr lang="en-US" dirty="0"/>
                    </a:p>
                  </a:txBody>
                  <a:tcPr/>
                </a:tc>
              </a:tr>
              <a:tr h="370840">
                <a:tc>
                  <a:txBody>
                    <a:bodyPr/>
                    <a:lstStyle/>
                    <a:p>
                      <a:r>
                        <a:rPr lang="en-US" dirty="0" smtClean="0"/>
                        <a:t>Employees have access to insurance through</a:t>
                      </a:r>
                      <a:r>
                        <a:rPr lang="en-US" baseline="0" dirty="0" smtClean="0"/>
                        <a:t> Commonwealth Health Connector’s insurance plans or </a:t>
                      </a:r>
                      <a:r>
                        <a:rPr lang="en-US" baseline="0" dirty="0" err="1" smtClean="0"/>
                        <a:t>MassHealth</a:t>
                      </a:r>
                      <a:endParaRPr lang="en-US" dirty="0"/>
                    </a:p>
                  </a:txBody>
                  <a:tcPr/>
                </a:tc>
                <a:tc>
                  <a:txBody>
                    <a:bodyPr/>
                    <a:lstStyle/>
                    <a:p>
                      <a:pPr algn="ctr"/>
                      <a:r>
                        <a:rPr lang="en-US" dirty="0" smtClean="0"/>
                        <a:t>60%</a:t>
                      </a:r>
                      <a:endParaRPr lang="en-US" dirty="0"/>
                    </a:p>
                  </a:txBody>
                  <a:tcPr/>
                </a:tc>
                <a:tc>
                  <a:txBody>
                    <a:bodyPr/>
                    <a:lstStyle/>
                    <a:p>
                      <a:pPr algn="ctr"/>
                      <a:r>
                        <a:rPr lang="en-US" dirty="0" smtClean="0"/>
                        <a:t>76%</a:t>
                      </a:r>
                      <a:endParaRPr lang="en-US" dirty="0"/>
                    </a:p>
                  </a:txBody>
                  <a:tcPr/>
                </a:tc>
                <a:tc>
                  <a:txBody>
                    <a:bodyPr/>
                    <a:lstStyle/>
                    <a:p>
                      <a:pPr algn="ctr"/>
                      <a:r>
                        <a:rPr lang="en-US" dirty="0" smtClean="0"/>
                        <a:t>63%</a:t>
                      </a:r>
                      <a:endParaRPr lang="en-US" dirty="0"/>
                    </a:p>
                  </a:txBody>
                  <a:tcPr/>
                </a:tc>
                <a:tc>
                  <a:txBody>
                    <a:bodyPr/>
                    <a:lstStyle/>
                    <a:p>
                      <a:pPr algn="ctr"/>
                      <a:r>
                        <a:rPr lang="en-US" dirty="0" smtClean="0"/>
                        <a:t>78%</a:t>
                      </a:r>
                      <a:endParaRPr lang="en-US" dirty="0"/>
                    </a:p>
                  </a:txBody>
                  <a:tcPr/>
                </a:tc>
              </a:tr>
              <a:tr h="370840">
                <a:tc>
                  <a:txBody>
                    <a:bodyPr/>
                    <a:lstStyle/>
                    <a:p>
                      <a:r>
                        <a:rPr lang="en-US" dirty="0" smtClean="0"/>
                        <a:t>Most employees</a:t>
                      </a:r>
                      <a:r>
                        <a:rPr lang="en-US" baseline="0" dirty="0" smtClean="0"/>
                        <a:t> are part-time/temporary/contracted employees</a:t>
                      </a:r>
                      <a:endParaRPr lang="en-US" dirty="0"/>
                    </a:p>
                  </a:txBody>
                  <a:tcPr/>
                </a:tc>
                <a:tc>
                  <a:txBody>
                    <a:bodyPr/>
                    <a:lstStyle/>
                    <a:p>
                      <a:pPr algn="ctr"/>
                      <a:r>
                        <a:rPr lang="en-US" dirty="0" smtClean="0"/>
                        <a:t>56%</a:t>
                      </a:r>
                      <a:endParaRPr lang="en-US" dirty="0"/>
                    </a:p>
                  </a:txBody>
                  <a:tcPr/>
                </a:tc>
                <a:tc>
                  <a:txBody>
                    <a:bodyPr/>
                    <a:lstStyle/>
                    <a:p>
                      <a:pPr algn="ctr"/>
                      <a:r>
                        <a:rPr lang="en-US" dirty="0" smtClean="0"/>
                        <a:t>65%</a:t>
                      </a:r>
                      <a:endParaRPr lang="en-US" dirty="0"/>
                    </a:p>
                  </a:txBody>
                  <a:tcPr/>
                </a:tc>
                <a:tc>
                  <a:txBody>
                    <a:bodyPr/>
                    <a:lstStyle/>
                    <a:p>
                      <a:pPr algn="ctr"/>
                      <a:r>
                        <a:rPr lang="en-US" dirty="0" smtClean="0"/>
                        <a:t>60%</a:t>
                      </a:r>
                      <a:endParaRPr lang="en-US" dirty="0"/>
                    </a:p>
                  </a:txBody>
                  <a:tcPr/>
                </a:tc>
                <a:tc>
                  <a:txBody>
                    <a:bodyPr/>
                    <a:lstStyle/>
                    <a:p>
                      <a:pPr algn="ctr"/>
                      <a:r>
                        <a:rPr lang="en-US" dirty="0" smtClean="0"/>
                        <a:t>59%</a:t>
                      </a:r>
                      <a:endParaRPr lang="en-US" dirty="0"/>
                    </a:p>
                  </a:txBody>
                  <a:tcPr/>
                </a:tc>
              </a:tr>
              <a:tr h="370840">
                <a:tc>
                  <a:txBody>
                    <a:bodyPr/>
                    <a:lstStyle/>
                    <a:p>
                      <a:r>
                        <a:rPr lang="en-US" dirty="0" smtClean="0"/>
                        <a:t>Can attract</a:t>
                      </a:r>
                      <a:r>
                        <a:rPr lang="en-US" baseline="0" dirty="0" smtClean="0"/>
                        <a:t> good employees without offering</a:t>
                      </a:r>
                      <a:endParaRPr lang="en-US" dirty="0"/>
                    </a:p>
                  </a:txBody>
                  <a:tcPr/>
                </a:tc>
                <a:tc>
                  <a:txBody>
                    <a:bodyPr/>
                    <a:lstStyle/>
                    <a:p>
                      <a:pPr algn="ctr"/>
                      <a:r>
                        <a:rPr lang="en-US" dirty="0" smtClean="0"/>
                        <a:t>55%</a:t>
                      </a:r>
                      <a:endParaRPr lang="en-US" dirty="0"/>
                    </a:p>
                  </a:txBody>
                  <a:tcPr/>
                </a:tc>
                <a:tc>
                  <a:txBody>
                    <a:bodyPr/>
                    <a:lstStyle/>
                    <a:p>
                      <a:pPr algn="ctr"/>
                      <a:r>
                        <a:rPr lang="en-US" dirty="0" smtClean="0"/>
                        <a:t>46%</a:t>
                      </a:r>
                      <a:endParaRPr lang="en-US" dirty="0"/>
                    </a:p>
                  </a:txBody>
                  <a:tcPr/>
                </a:tc>
                <a:tc>
                  <a:txBody>
                    <a:bodyPr/>
                    <a:lstStyle/>
                    <a:p>
                      <a:pPr algn="ctr"/>
                      <a:r>
                        <a:rPr lang="en-US" dirty="0" smtClean="0"/>
                        <a:t>59%</a:t>
                      </a:r>
                      <a:endParaRPr lang="en-US" dirty="0"/>
                    </a:p>
                  </a:txBody>
                  <a:tcPr/>
                </a:tc>
                <a:tc>
                  <a:txBody>
                    <a:bodyPr/>
                    <a:lstStyle/>
                    <a:p>
                      <a:pPr algn="ctr"/>
                      <a:r>
                        <a:rPr lang="en-US" dirty="0" smtClean="0"/>
                        <a:t>76%</a:t>
                      </a:r>
                      <a:endParaRPr lang="en-US" dirty="0"/>
                    </a:p>
                  </a:txBody>
                  <a:tcPr/>
                </a:tc>
              </a:tr>
              <a:tr h="370840">
                <a:tc>
                  <a:txBody>
                    <a:bodyPr/>
                    <a:lstStyle/>
                    <a:p>
                      <a:r>
                        <a:rPr lang="en-US" dirty="0" smtClean="0"/>
                        <a:t>Administrative</a:t>
                      </a:r>
                      <a:r>
                        <a:rPr lang="en-US" baseline="0" dirty="0" smtClean="0"/>
                        <a:t> hassle</a:t>
                      </a:r>
                      <a:endParaRPr lang="en-US" dirty="0"/>
                    </a:p>
                  </a:txBody>
                  <a:tcPr/>
                </a:tc>
                <a:tc>
                  <a:txBody>
                    <a:bodyPr/>
                    <a:lstStyle/>
                    <a:p>
                      <a:pPr algn="ctr"/>
                      <a:r>
                        <a:rPr lang="en-US" dirty="0" smtClean="0"/>
                        <a:t>42%</a:t>
                      </a:r>
                      <a:endParaRPr lang="en-US" dirty="0"/>
                    </a:p>
                  </a:txBody>
                  <a:tcPr/>
                </a:tc>
                <a:tc>
                  <a:txBody>
                    <a:bodyPr/>
                    <a:lstStyle/>
                    <a:p>
                      <a:pPr algn="ctr"/>
                      <a:r>
                        <a:rPr lang="en-US" dirty="0" smtClean="0"/>
                        <a:t>49%</a:t>
                      </a:r>
                      <a:endParaRPr lang="en-US" dirty="0"/>
                    </a:p>
                  </a:txBody>
                  <a:tcPr/>
                </a:tc>
                <a:tc>
                  <a:txBody>
                    <a:bodyPr/>
                    <a:lstStyle/>
                    <a:p>
                      <a:pPr algn="ctr"/>
                      <a:r>
                        <a:rPr lang="en-US" dirty="0" smtClean="0"/>
                        <a:t>40%</a:t>
                      </a:r>
                      <a:endParaRPr lang="en-US" dirty="0"/>
                    </a:p>
                  </a:txBody>
                  <a:tcPr/>
                </a:tc>
                <a:tc>
                  <a:txBody>
                    <a:bodyPr/>
                    <a:lstStyle/>
                    <a:p>
                      <a:pPr algn="ctr"/>
                      <a:r>
                        <a:rPr lang="en-US" dirty="0" smtClean="0"/>
                        <a:t>53%</a:t>
                      </a:r>
                      <a:endParaRPr lang="en-US" dirty="0"/>
                    </a:p>
                  </a:txBody>
                  <a:tcPr/>
                </a:tc>
              </a:tr>
              <a:tr h="370840">
                <a:tc>
                  <a:txBody>
                    <a:bodyPr/>
                    <a:lstStyle/>
                    <a:p>
                      <a:r>
                        <a:rPr lang="en-US" dirty="0" smtClean="0"/>
                        <a:t>Turnover too great</a:t>
                      </a:r>
                      <a:endParaRPr lang="en-US" dirty="0"/>
                    </a:p>
                  </a:txBody>
                  <a:tcPr/>
                </a:tc>
                <a:tc>
                  <a:txBody>
                    <a:bodyPr/>
                    <a:lstStyle/>
                    <a:p>
                      <a:pPr algn="ctr"/>
                      <a:r>
                        <a:rPr lang="en-US" dirty="0" smtClean="0"/>
                        <a:t>25%</a:t>
                      </a:r>
                      <a:endParaRPr lang="en-US" dirty="0"/>
                    </a:p>
                  </a:txBody>
                  <a:tcPr/>
                </a:tc>
                <a:tc>
                  <a:txBody>
                    <a:bodyPr/>
                    <a:lstStyle/>
                    <a:p>
                      <a:pPr algn="ctr"/>
                      <a:r>
                        <a:rPr lang="en-US" dirty="0" smtClean="0"/>
                        <a:t>36%</a:t>
                      </a:r>
                      <a:endParaRPr lang="en-US" dirty="0"/>
                    </a:p>
                  </a:txBody>
                  <a:tcPr/>
                </a:tc>
                <a:tc>
                  <a:txBody>
                    <a:bodyPr/>
                    <a:lstStyle/>
                    <a:p>
                      <a:pPr algn="ctr"/>
                      <a:r>
                        <a:rPr lang="en-US" dirty="0" smtClean="0"/>
                        <a:t>37%</a:t>
                      </a:r>
                      <a:endParaRPr lang="en-US" dirty="0"/>
                    </a:p>
                  </a:txBody>
                  <a:tcPr/>
                </a:tc>
                <a:tc>
                  <a:txBody>
                    <a:bodyPr/>
                    <a:lstStyle/>
                    <a:p>
                      <a:pPr algn="ctr"/>
                      <a:r>
                        <a:rPr lang="en-US" dirty="0" smtClean="0"/>
                        <a:t>34%</a:t>
                      </a:r>
                      <a:endParaRPr lang="en-US" dirty="0"/>
                    </a:p>
                  </a:txBody>
                  <a:tcPr/>
                </a:tc>
              </a:tr>
              <a:tr h="370840">
                <a:tc>
                  <a:txBody>
                    <a:bodyPr/>
                    <a:lstStyle/>
                    <a:p>
                      <a:r>
                        <a:rPr lang="en-US" dirty="0" smtClean="0"/>
                        <a:t>Organization too newly established</a:t>
                      </a:r>
                      <a:endParaRPr lang="en-US" dirty="0"/>
                    </a:p>
                  </a:txBody>
                  <a:tcPr/>
                </a:tc>
                <a:tc>
                  <a:txBody>
                    <a:bodyPr/>
                    <a:lstStyle/>
                    <a:p>
                      <a:pPr algn="ctr"/>
                      <a:r>
                        <a:rPr lang="en-US" dirty="0" smtClean="0"/>
                        <a:t>11%</a:t>
                      </a:r>
                      <a:endParaRPr lang="en-US" dirty="0"/>
                    </a:p>
                  </a:txBody>
                  <a:tcPr/>
                </a:tc>
                <a:tc>
                  <a:txBody>
                    <a:bodyPr/>
                    <a:lstStyle/>
                    <a:p>
                      <a:pPr algn="ctr"/>
                      <a:r>
                        <a:rPr lang="en-US" dirty="0" smtClean="0"/>
                        <a:t>15%</a:t>
                      </a:r>
                      <a:endParaRPr lang="en-US" dirty="0"/>
                    </a:p>
                  </a:txBody>
                  <a:tcPr/>
                </a:tc>
                <a:tc>
                  <a:txBody>
                    <a:bodyPr/>
                    <a:lstStyle/>
                    <a:p>
                      <a:pPr algn="ctr"/>
                      <a:r>
                        <a:rPr lang="en-US" dirty="0" smtClean="0"/>
                        <a:t>19%</a:t>
                      </a:r>
                      <a:endParaRPr lang="en-US" dirty="0"/>
                    </a:p>
                  </a:txBody>
                  <a:tcPr/>
                </a:tc>
                <a:tc>
                  <a:txBody>
                    <a:bodyPr/>
                    <a:lstStyle/>
                    <a:p>
                      <a:pPr algn="ctr"/>
                      <a:r>
                        <a:rPr lang="en-US" dirty="0" smtClean="0"/>
                        <a:t>19%</a:t>
                      </a:r>
                      <a:endParaRPr lang="en-US" dirty="0"/>
                    </a:p>
                  </a:txBody>
                  <a:tcPr/>
                </a:tc>
              </a:tr>
            </a:tbl>
          </a:graphicData>
        </a:graphic>
      </p:graphicFrame>
      <p:sp>
        <p:nvSpPr>
          <p:cNvPr id="5" name="TextBox 4"/>
          <p:cNvSpPr txBox="1"/>
          <p:nvPr/>
        </p:nvSpPr>
        <p:spPr>
          <a:xfrm>
            <a:off x="838200" y="6119336"/>
            <a:ext cx="10515600" cy="738664"/>
          </a:xfrm>
          <a:prstGeom prst="rect">
            <a:avLst/>
          </a:prstGeom>
          <a:noFill/>
        </p:spPr>
        <p:txBody>
          <a:bodyPr wrap="square" rtlCol="0">
            <a:spAutoFit/>
          </a:bodyPr>
          <a:lstStyle/>
          <a:p>
            <a:r>
              <a:rPr lang="en-US" sz="1400" dirty="0" smtClean="0"/>
              <a:t>Note: Reasons are not mutually exclusive.   Estimates based on small subgroups of the overall population have larger variances, making point estimates less precise.</a:t>
            </a:r>
          </a:p>
          <a:p>
            <a:r>
              <a:rPr lang="en-US" sz="1400" dirty="0" smtClean="0"/>
              <a:t>Source: 2014 Massachusetts Employer Survey (MES)</a:t>
            </a:r>
            <a:endParaRPr lang="en-US" sz="1400" dirty="0"/>
          </a:p>
        </p:txBody>
      </p:sp>
    </p:spTree>
    <p:extLst>
      <p:ext uri="{BB962C8B-B14F-4D97-AF65-F5344CB8AC3E}">
        <p14:creationId xmlns:p14="http://schemas.microsoft.com/office/powerpoint/2010/main" val="27977430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719528" y="1122362"/>
            <a:ext cx="10118360" cy="2895001"/>
          </a:xfrm>
        </p:spPr>
        <p:txBody>
          <a:bodyPr>
            <a:normAutofit/>
          </a:bodyPr>
          <a:lstStyle/>
          <a:p>
            <a:pPr algn="ctr"/>
            <a:r>
              <a:rPr lang="en-US" sz="4800" dirty="0" smtClean="0"/>
              <a:t>Massachusetts Employer Survey </a:t>
            </a:r>
            <a:br>
              <a:rPr lang="en-US" sz="4800" dirty="0" smtClean="0"/>
            </a:br>
            <a:r>
              <a:rPr lang="en-US" sz="4800" dirty="0" smtClean="0"/>
              <a:t>Take-Up Rates</a:t>
            </a:r>
            <a:endParaRPr lang="en-US" sz="4800" dirty="0"/>
          </a:p>
        </p:txBody>
      </p:sp>
      <p:sp>
        <p:nvSpPr>
          <p:cNvPr id="3" name="TextBox 2"/>
          <p:cNvSpPr txBox="1"/>
          <p:nvPr/>
        </p:nvSpPr>
        <p:spPr>
          <a:xfrm>
            <a:off x="1812175" y="5087389"/>
            <a:ext cx="8021781" cy="1200329"/>
          </a:xfrm>
          <a:prstGeom prst="rect">
            <a:avLst/>
          </a:prstGeom>
          <a:noFill/>
        </p:spPr>
        <p:txBody>
          <a:bodyPr wrap="square" rtlCol="0">
            <a:spAutoFit/>
          </a:bodyPr>
          <a:lstStyle/>
          <a:p>
            <a:r>
              <a:rPr lang="en-US" dirty="0">
                <a:latin typeface="Calibri" panose="020F0502020204030204" pitchFamily="34" charset="0"/>
              </a:rPr>
              <a:t>The </a:t>
            </a:r>
            <a:r>
              <a:rPr lang="en-US" b="1" dirty="0">
                <a:latin typeface="Calibri" panose="020F0502020204030204" pitchFamily="34" charset="0"/>
              </a:rPr>
              <a:t>employee take-up rate</a:t>
            </a:r>
            <a:r>
              <a:rPr lang="en-US" dirty="0">
                <a:latin typeface="Calibri" panose="020F0502020204030204" pitchFamily="34" charset="0"/>
              </a:rPr>
              <a:t> is the percentage of employees at a worksite that subscribe to their employer’s offered health insurance plan(s).  Not all employees at a worksite may be </a:t>
            </a:r>
            <a:r>
              <a:rPr lang="en-US" b="1" dirty="0">
                <a:latin typeface="Calibri" panose="020F0502020204030204" pitchFamily="34" charset="0"/>
              </a:rPr>
              <a:t>eligible</a:t>
            </a:r>
            <a:r>
              <a:rPr lang="en-US" dirty="0">
                <a:latin typeface="Calibri" panose="020F0502020204030204" pitchFamily="34" charset="0"/>
              </a:rPr>
              <a:t>  for benefits (e.g. part-time, temporary workers, contract employees, and in-waiting period employees). </a:t>
            </a:r>
            <a:endParaRPr lang="en-US" b="1" dirty="0">
              <a:latin typeface="Calibri" panose="020F0502020204030204" pitchFamily="34" charset="0"/>
            </a:endParaRPr>
          </a:p>
        </p:txBody>
      </p:sp>
    </p:spTree>
    <p:extLst>
      <p:ext uri="{BB962C8B-B14F-4D97-AF65-F5344CB8AC3E}">
        <p14:creationId xmlns:p14="http://schemas.microsoft.com/office/powerpoint/2010/main" val="1728777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Massachusetts Eligible Employee Median Take-Up Rates by Employer Size for Employers Offering Health Insurance (2007-2014)</a:t>
            </a:r>
            <a:endParaRPr lang="en-US" sz="36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825363016"/>
              </p:ext>
            </p:extLst>
          </p:nvPr>
        </p:nvGraphicFramePr>
        <p:xfrm>
          <a:off x="838198" y="1671493"/>
          <a:ext cx="10342420" cy="4016956"/>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1262467" y="5688449"/>
            <a:ext cx="9833317" cy="1169551"/>
          </a:xfrm>
          <a:prstGeom prst="rect">
            <a:avLst/>
          </a:prstGeom>
          <a:noFill/>
        </p:spPr>
        <p:txBody>
          <a:bodyPr wrap="square" rtlCol="0">
            <a:spAutoFit/>
          </a:bodyPr>
          <a:lstStyle/>
          <a:p>
            <a:r>
              <a:rPr lang="en-US" sz="1400" dirty="0" smtClean="0"/>
              <a:t>*See Survey Methodology description. “Small employer” is defined as 3-10 employees for 2009 onwards and 2-10 employees for 2007 and earlier.</a:t>
            </a:r>
          </a:p>
          <a:p>
            <a:r>
              <a:rPr lang="en-US" sz="1400" dirty="0"/>
              <a:t>Note: Estimates based on small subgroups of the overall population have larger variances, making point estimates less precise.</a:t>
            </a:r>
          </a:p>
          <a:p>
            <a:r>
              <a:rPr lang="en-US" sz="1400" dirty="0"/>
              <a:t>Take-up rates displayed are medians.</a:t>
            </a:r>
          </a:p>
          <a:p>
            <a:r>
              <a:rPr lang="en-US" sz="1400" dirty="0" smtClean="0"/>
              <a:t>Source</a:t>
            </a:r>
            <a:r>
              <a:rPr lang="en-US" sz="1400" dirty="0"/>
              <a:t>: Massachusetts Employer Survey (MES</a:t>
            </a:r>
            <a:r>
              <a:rPr lang="en-US" sz="1400" dirty="0" smtClean="0"/>
              <a:t>)</a:t>
            </a:r>
            <a:endParaRPr lang="en-US" sz="1400" dirty="0"/>
          </a:p>
        </p:txBody>
      </p:sp>
    </p:spTree>
    <p:extLst>
      <p:ext uri="{BB962C8B-B14F-4D97-AF65-F5344CB8AC3E}">
        <p14:creationId xmlns:p14="http://schemas.microsoft.com/office/powerpoint/2010/main" val="86818323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Massachusetts Eligible Employee Median Take-Up Rates by Employer Percent of Part-Time Employees (2014)</a:t>
            </a:r>
            <a:endParaRPr lang="en-US" sz="36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944545222"/>
              </p:ext>
            </p:extLst>
          </p:nvPr>
        </p:nvGraphicFramePr>
        <p:xfrm>
          <a:off x="805961" y="1532746"/>
          <a:ext cx="10515600" cy="4203036"/>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682283" y="5829079"/>
            <a:ext cx="10762957" cy="954107"/>
          </a:xfrm>
          <a:prstGeom prst="rect">
            <a:avLst/>
          </a:prstGeom>
          <a:noFill/>
        </p:spPr>
        <p:txBody>
          <a:bodyPr wrap="square" rtlCol="0">
            <a:spAutoFit/>
          </a:bodyPr>
          <a:lstStyle/>
          <a:p>
            <a:r>
              <a:rPr lang="en-US" sz="1400" dirty="0" smtClean="0"/>
              <a:t>Note: The median percent of part-time employees for all employers was 23% in 2014.  It was 26% for firms with 3-10 employees, 18% for firms with 11-50 employees, and 9% for firms with 51 or more employees.  Estimates based on small subgroups of the overall population have larger variances, making point estimates less precise.  Take-up rates displayed are medians.  </a:t>
            </a:r>
          </a:p>
          <a:p>
            <a:r>
              <a:rPr lang="en-US" sz="1400" dirty="0" smtClean="0"/>
              <a:t>Source: 2014 Massachusetts Employer Survey (MES)</a:t>
            </a:r>
            <a:endParaRPr lang="en-US" sz="1400" dirty="0"/>
          </a:p>
        </p:txBody>
      </p:sp>
    </p:spTree>
    <p:extLst>
      <p:ext uri="{BB962C8B-B14F-4D97-AF65-F5344CB8AC3E}">
        <p14:creationId xmlns:p14="http://schemas.microsoft.com/office/powerpoint/2010/main" val="36509114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Massachusetts Eligible Employee Median Take-Up Rates by Industry (2014)</a:t>
            </a:r>
            <a:endParaRPr lang="en-US" sz="36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825152312"/>
              </p:ext>
            </p:extLst>
          </p:nvPr>
        </p:nvGraphicFramePr>
        <p:xfrm>
          <a:off x="838200" y="1576243"/>
          <a:ext cx="10515600" cy="4351338"/>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1179341" y="5836703"/>
            <a:ext cx="10174459" cy="954107"/>
          </a:xfrm>
          <a:prstGeom prst="rect">
            <a:avLst/>
          </a:prstGeom>
          <a:noFill/>
        </p:spPr>
        <p:txBody>
          <a:bodyPr wrap="square" rtlCol="0">
            <a:spAutoFit/>
          </a:bodyPr>
          <a:lstStyle/>
          <a:p>
            <a:r>
              <a:rPr lang="en-US" sz="1400" dirty="0" smtClean="0"/>
              <a:t>Note: Estimates based on small subgroups of the overall population have larger variances, making point estimates less precise.</a:t>
            </a:r>
          </a:p>
          <a:p>
            <a:r>
              <a:rPr lang="en-US" sz="1400" dirty="0" smtClean="0"/>
              <a:t>Industry categories follow the North American Industry Classification System (NAICS), the standard used by federal statistical </a:t>
            </a:r>
            <a:r>
              <a:rPr lang="en-US" sz="1400" dirty="0"/>
              <a:t>agencies. Take-up rates displayed are medians.</a:t>
            </a:r>
          </a:p>
          <a:p>
            <a:r>
              <a:rPr lang="en-US" sz="1400" dirty="0" smtClean="0"/>
              <a:t>Source: 2014 Massachusetts Employer Survey (MES)</a:t>
            </a:r>
            <a:endParaRPr lang="en-US" sz="1400" dirty="0"/>
          </a:p>
        </p:txBody>
      </p:sp>
    </p:spTree>
    <p:extLst>
      <p:ext uri="{BB962C8B-B14F-4D97-AF65-F5344CB8AC3E}">
        <p14:creationId xmlns:p14="http://schemas.microsoft.com/office/powerpoint/2010/main" val="328049449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Median Employee Take-Up Rates in Massachusetts (2001-2014)</a:t>
            </a:r>
            <a:endParaRPr lang="en-US" sz="36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4233671612"/>
              </p:ext>
            </p:extLst>
          </p:nvPr>
        </p:nvGraphicFramePr>
        <p:xfrm>
          <a:off x="793229" y="1618938"/>
          <a:ext cx="10515600" cy="4422098"/>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838201" y="5921116"/>
            <a:ext cx="10515600" cy="954107"/>
          </a:xfrm>
          <a:prstGeom prst="rect">
            <a:avLst/>
          </a:prstGeom>
          <a:noFill/>
        </p:spPr>
        <p:txBody>
          <a:bodyPr wrap="square" rtlCol="0">
            <a:spAutoFit/>
          </a:bodyPr>
          <a:lstStyle/>
          <a:p>
            <a:r>
              <a:rPr lang="en-US" sz="1400" dirty="0" smtClean="0"/>
              <a:t>*Between 2011 and 2014, there </a:t>
            </a:r>
            <a:r>
              <a:rPr lang="en-US" sz="1400" dirty="0"/>
              <a:t>were significant increases in the proportion of benefit eligible employees, from 65% to 77%. Although there is a slight decrease of the median </a:t>
            </a:r>
            <a:r>
              <a:rPr lang="en-US" sz="1400" dirty="0" smtClean="0"/>
              <a:t>take-up </a:t>
            </a:r>
            <a:r>
              <a:rPr lang="en-US" sz="1400" dirty="0"/>
              <a:t>rate from 77% to 73% among benefit-eligible employees, the overall take-up rate still increased from 50% to 56</a:t>
            </a:r>
            <a:r>
              <a:rPr lang="en-US" sz="1400" dirty="0" smtClean="0"/>
              <a:t>%.  The median take-up rate </a:t>
            </a:r>
            <a:r>
              <a:rPr lang="en-US" sz="1400" dirty="0"/>
              <a:t>from this survey is not meant as a rate for employees from all employers from across the state. </a:t>
            </a:r>
            <a:endParaRPr lang="en-US" sz="1400" dirty="0" smtClean="0"/>
          </a:p>
          <a:p>
            <a:r>
              <a:rPr lang="en-US" sz="1400" dirty="0" smtClean="0"/>
              <a:t>Source</a:t>
            </a:r>
            <a:r>
              <a:rPr lang="en-US" sz="1400" dirty="0"/>
              <a:t>: Massachusetts Employer </a:t>
            </a:r>
            <a:r>
              <a:rPr lang="en-US" sz="1400" dirty="0" smtClean="0"/>
              <a:t>Survey</a:t>
            </a:r>
            <a:endParaRPr lang="en-US" sz="1400" dirty="0"/>
          </a:p>
        </p:txBody>
      </p:sp>
    </p:spTree>
    <p:extLst>
      <p:ext uri="{BB962C8B-B14F-4D97-AF65-F5344CB8AC3E}">
        <p14:creationId xmlns:p14="http://schemas.microsoft.com/office/powerpoint/2010/main" val="19031663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ChangeArrowheads="1"/>
          </p:cNvSpPr>
          <p:nvPr/>
        </p:nvSpPr>
        <p:spPr bwMode="auto">
          <a:xfrm>
            <a:off x="479684" y="640285"/>
            <a:ext cx="11422505" cy="567847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effectLst/>
                <a:latin typeface="Arial" pitchFamily="34" charset="0"/>
                <a:ea typeface="Calibri" pitchFamily="34" charset="0"/>
                <a:cs typeface="Optima-Bold"/>
              </a:rPr>
              <a:t>Massachusetts Employer Survey Methodology </a:t>
            </a:r>
            <a:endParaRPr lang="en-US" sz="1100" b="1" dirty="0">
              <a:latin typeface="Arial" pitchFamily="34" charset="0"/>
              <a:ea typeface="Calibri" pitchFamily="34" charset="0"/>
              <a:cs typeface="Optima-Bold"/>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500" b="0" i="0" u="none" strike="noStrike" cap="none" normalizeH="0" baseline="0" dirty="0" smtClean="0">
              <a:ln>
                <a:noFill/>
              </a:ln>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effectLst/>
                <a:latin typeface="Arial" pitchFamily="34" charset="0"/>
                <a:ea typeface="Calibri" pitchFamily="34" charset="0"/>
                <a:cs typeface="TimesNewRomanPSMT"/>
              </a:rPr>
              <a:t>The Massachusetts Employer Survey (MES) is conducted by the Center for Survey Research at the University of Massachusetts at Boston, on behalf of the Center for Health Information and Analysis. This survey occurred on a biennial basis since 2001, annually from 2009 through 2011, and again in 2014.</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Arial" pitchFamily="34" charset="0"/>
                <a:ea typeface="Calibri" pitchFamily="34" charset="0"/>
                <a:cs typeface="TimesNewRomanPSMT"/>
              </a:rPr>
              <a:t>The 2014 survey sample was drawn from Dun &amp; Bradstreet employer listings for all Massachusetts employers excluding federal and state government employers and worksites with less than three employees. An employer worksite, defined as a particular site or location, is the designated primary sampling unit. The survey sample is stratified into five groups based on employer size.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Arial" pitchFamily="34" charset="0"/>
                <a:ea typeface="Calibri" pitchFamily="34" charset="0"/>
                <a:cs typeface="TimesNewRomanPSMT"/>
              </a:rPr>
              <a:t>The MES is conducted by mail with a web-based option. Questionnaires were mailed out in January 2014 to 1,582 worksites. The survey was returned from 601 employers, a 42 percent response rate among eligible employers. The majority of worksites chose to respond by mail</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Arial" pitchFamily="34" charset="0"/>
                <a:ea typeface="Calibri" pitchFamily="34" charset="0"/>
                <a:cs typeface="TimesNewRomanPSMT"/>
              </a:rPr>
              <a:t>(75 percent), and 25 percent of respondents used the web-based option. The survey has relied on the same survey questionnaire design with modifications to questions each year. In 2009, a number of questions were modified or added  to reflect the growing complexity of insurance market products such as health reimbursement arrangements and health savings accounts, and to gather information regarding some Massachusetts health care reform activities. In 2014, a number of questions were again added or modified given the implementation of the Affordable Care Act.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Arial" pitchFamily="34" charset="0"/>
                <a:ea typeface="Calibri" pitchFamily="34" charset="0"/>
                <a:cs typeface="TimesNewRomanPSMT"/>
              </a:rPr>
              <a:t>Because of a change in sample stratification methodology in 2009, comparisons of estimates for the smallest size firms should be used with caution. Beginning in 2009, the smallest firms included in the sample are firms with three employees. In prior years, firms with two employees were also included. This change was made to make results more comparable with national survey findings</a:t>
            </a:r>
            <a:r>
              <a:rPr kumimoji="0" lang="en-US" sz="1400" b="0" i="0" u="none" strike="noStrike" cap="none" normalizeH="0" baseline="0" dirty="0" smtClean="0">
                <a:ln>
                  <a:noFill/>
                </a:ln>
                <a:effectLst/>
                <a:latin typeface="Arial" pitchFamily="34" charset="0"/>
                <a:ea typeface="Calibri" pitchFamily="34" charset="0"/>
                <a:cs typeface="TimesNewRomanPSMT"/>
              </a:rPr>
              <a:t>. Throughout these charts, when the term “small employers” is used,</a:t>
            </a:r>
            <a:r>
              <a:rPr kumimoji="0" lang="en-US" sz="1400" b="0" i="0" u="none" strike="noStrike" cap="none" normalizeH="0" dirty="0" smtClean="0">
                <a:ln>
                  <a:noFill/>
                </a:ln>
                <a:effectLst/>
                <a:latin typeface="Arial" pitchFamily="34" charset="0"/>
                <a:ea typeface="Calibri" pitchFamily="34" charset="0"/>
                <a:cs typeface="TimesNewRomanPSMT"/>
              </a:rPr>
              <a:t> i</a:t>
            </a:r>
            <a:r>
              <a:rPr kumimoji="0" lang="en-US" sz="1400" b="0" i="0" u="none" strike="noStrike" cap="none" normalizeH="0" baseline="0" dirty="0" smtClean="0">
                <a:ln>
                  <a:noFill/>
                </a:ln>
                <a:effectLst/>
                <a:latin typeface="Arial" pitchFamily="34" charset="0"/>
                <a:ea typeface="Calibri" pitchFamily="34" charset="0"/>
                <a:cs typeface="TimesNewRomanPSMT"/>
              </a:rPr>
              <a:t>t refers to either those</a:t>
            </a:r>
            <a:r>
              <a:rPr kumimoji="0" lang="en-US" sz="1400" b="0" i="0" u="none" strike="noStrike" cap="none" normalizeH="0" dirty="0" smtClean="0">
                <a:ln>
                  <a:noFill/>
                </a:ln>
                <a:effectLst/>
                <a:latin typeface="Arial" pitchFamily="34" charset="0"/>
                <a:ea typeface="Calibri" pitchFamily="34" charset="0"/>
                <a:cs typeface="TimesNewRomanPSMT"/>
              </a:rPr>
              <a:t> with 2-10 or 3-10 employees depending on the year. </a:t>
            </a:r>
            <a:endParaRPr kumimoji="0" lang="en-US" sz="1400" b="0" i="0" u="none" strike="noStrike" cap="none" normalizeH="0" baseline="0" dirty="0" smtClean="0">
              <a:ln>
                <a:noFill/>
              </a:ln>
              <a:effectLst/>
              <a:latin typeface="Arial" pitchFamily="34" charset="0"/>
              <a:ea typeface="Calibri" pitchFamily="34" charset="0"/>
              <a:cs typeface="TimesNewRomanPSM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Arial" pitchFamily="34" charset="0"/>
                <a:ea typeface="Calibri" pitchFamily="34" charset="0"/>
                <a:cs typeface="TimesNewRomanPSMT"/>
              </a:rPr>
              <a:t>Additional information on the MES is available at </a:t>
            </a:r>
            <a:r>
              <a:rPr kumimoji="0" lang="en-US" sz="1400" b="0" i="0" u="none" strike="noStrike" cap="none" normalizeH="0" baseline="0" dirty="0" smtClean="0">
                <a:ln>
                  <a:noFill/>
                </a:ln>
                <a:solidFill>
                  <a:schemeClr val="tx1"/>
                </a:solidFill>
                <a:effectLst/>
                <a:latin typeface="Arial" pitchFamily="34" charset="0"/>
                <a:ea typeface="Calibri" pitchFamily="34" charset="0"/>
                <a:cs typeface="Optima-Regular"/>
                <a:hlinkClick r:id="rId2"/>
              </a:rPr>
              <a:t>www.mass.gov/chia</a:t>
            </a:r>
            <a:r>
              <a:rPr kumimoji="0" lang="en-US" sz="1400" b="0" i="0" u="none" strike="noStrike" cap="none" normalizeH="0" baseline="0" dirty="0" smtClean="0">
                <a:ln>
                  <a:noFill/>
                </a:ln>
                <a:solidFill>
                  <a:srgbClr val="000000"/>
                </a:solidFill>
                <a:effectLst/>
                <a:latin typeface="Arial" pitchFamily="34" charset="0"/>
                <a:ea typeface="Calibri" pitchFamily="34" charset="0"/>
                <a:cs typeface="TimesNewRomanPSMT"/>
              </a:rPr>
              <a:t>.</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693888" y="1122363"/>
            <a:ext cx="9263921" cy="3194804"/>
          </a:xfrm>
        </p:spPr>
        <p:txBody>
          <a:bodyPr>
            <a:normAutofit/>
          </a:bodyPr>
          <a:lstStyle/>
          <a:p>
            <a:pPr algn="ctr"/>
            <a:r>
              <a:rPr lang="en-US" sz="4800" dirty="0" smtClean="0"/>
              <a:t>Massachusetts Employer Survey Premiums</a:t>
            </a:r>
            <a:endParaRPr lang="en-US" sz="4800" dirty="0"/>
          </a:p>
        </p:txBody>
      </p:sp>
    </p:spTree>
    <p:extLst>
      <p:ext uri="{BB962C8B-B14F-4D97-AF65-F5344CB8AC3E}">
        <p14:creationId xmlns:p14="http://schemas.microsoft.com/office/powerpoint/2010/main" val="96084498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Average Monthly Health Insurance Premiums for Individual Plans in Massachusetts and the United States, 2005, 2011 and 2014</a:t>
            </a:r>
            <a:endParaRPr lang="en-US" sz="36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72981085"/>
              </p:ext>
            </p:extLst>
          </p:nvPr>
        </p:nvGraphicFramePr>
        <p:xfrm>
          <a:off x="838200" y="1825626"/>
          <a:ext cx="10515600" cy="438912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1114946" y="6190938"/>
            <a:ext cx="9833317" cy="307777"/>
          </a:xfrm>
          <a:prstGeom prst="rect">
            <a:avLst/>
          </a:prstGeom>
          <a:noFill/>
        </p:spPr>
        <p:txBody>
          <a:bodyPr wrap="square" rtlCol="0">
            <a:spAutoFit/>
          </a:bodyPr>
          <a:lstStyle/>
          <a:p>
            <a:r>
              <a:rPr lang="en-US" sz="1400" dirty="0" smtClean="0"/>
              <a:t>Source: Massachusetts Employer Survey (MES), Kaiser/HRET Survey of Employer Sponsored Benefits </a:t>
            </a:r>
          </a:p>
        </p:txBody>
      </p:sp>
    </p:spTree>
    <p:extLst>
      <p:ext uri="{BB962C8B-B14F-4D97-AF65-F5344CB8AC3E}">
        <p14:creationId xmlns:p14="http://schemas.microsoft.com/office/powerpoint/2010/main" val="13227438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Median Monthly Total Premium for Individual Health Insurance Plans in Massachusetts (2001-2014)</a:t>
            </a:r>
            <a:endParaRPr lang="en-US" sz="36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481021999"/>
              </p:ext>
            </p:extLst>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1179341" y="6165968"/>
            <a:ext cx="9833317" cy="738664"/>
          </a:xfrm>
          <a:prstGeom prst="rect">
            <a:avLst/>
          </a:prstGeom>
          <a:noFill/>
        </p:spPr>
        <p:txBody>
          <a:bodyPr wrap="square" rtlCol="0">
            <a:spAutoFit/>
          </a:bodyPr>
          <a:lstStyle/>
          <a:p>
            <a:r>
              <a:rPr lang="en-US" sz="1400" dirty="0" smtClean="0"/>
              <a:t>Note: Calculations are based on the reported monthly total plan premiums.  Premium growth volatility from year to year due to changes in demographics of enrolled employees can be especially significant for small groups.  </a:t>
            </a:r>
          </a:p>
          <a:p>
            <a:r>
              <a:rPr lang="en-US" sz="1400" dirty="0" smtClean="0"/>
              <a:t>Source: Massachusetts Employer Survey (MES)</a:t>
            </a:r>
            <a:endParaRPr lang="en-US" sz="1400" dirty="0"/>
          </a:p>
        </p:txBody>
      </p:sp>
    </p:spTree>
    <p:extLst>
      <p:ext uri="{BB962C8B-B14F-4D97-AF65-F5344CB8AC3E}">
        <p14:creationId xmlns:p14="http://schemas.microsoft.com/office/powerpoint/2010/main" val="131677336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Median Monthly Total Premium for Individual Health Insurance Plans by Firm Size (2001-2014)</a:t>
            </a:r>
            <a:endParaRPr lang="en-US" sz="36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102906873"/>
              </p:ext>
            </p:extLst>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1179341" y="6165968"/>
            <a:ext cx="9833317" cy="738664"/>
          </a:xfrm>
          <a:prstGeom prst="rect">
            <a:avLst/>
          </a:prstGeom>
          <a:noFill/>
        </p:spPr>
        <p:txBody>
          <a:bodyPr wrap="square" rtlCol="0">
            <a:spAutoFit/>
          </a:bodyPr>
          <a:lstStyle/>
          <a:p>
            <a:r>
              <a:rPr lang="en-US" sz="1400" dirty="0" smtClean="0"/>
              <a:t>Note: Calculations are based on the reported monthly total plan premiums.  Premium growth volatility from year to year due to changes in demographics of enrolled employees can be especially significant for small groups.  </a:t>
            </a:r>
          </a:p>
          <a:p>
            <a:r>
              <a:rPr lang="en-US" sz="1400" dirty="0" smtClean="0"/>
              <a:t>Source: Massachusetts Employer Survey (MES)</a:t>
            </a:r>
            <a:endParaRPr lang="en-US" sz="1400" dirty="0"/>
          </a:p>
        </p:txBody>
      </p:sp>
    </p:spTree>
    <p:extLst>
      <p:ext uri="{BB962C8B-B14F-4D97-AF65-F5344CB8AC3E}">
        <p14:creationId xmlns:p14="http://schemas.microsoft.com/office/powerpoint/2010/main" val="287780310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Median Monthly Total Premium for Individual Health Insurance Plans by Employer Size (2009-2014)</a:t>
            </a:r>
            <a:endParaRPr lang="en-US" sz="36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590718479"/>
              </p:ext>
            </p:extLst>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1179341" y="6165968"/>
            <a:ext cx="9833317" cy="523220"/>
          </a:xfrm>
          <a:prstGeom prst="rect">
            <a:avLst/>
          </a:prstGeom>
          <a:noFill/>
        </p:spPr>
        <p:txBody>
          <a:bodyPr wrap="square" rtlCol="0">
            <a:spAutoFit/>
          </a:bodyPr>
          <a:lstStyle/>
          <a:p>
            <a:r>
              <a:rPr lang="en-US" sz="1400" dirty="0" smtClean="0"/>
              <a:t>Note: Calculations are based on the reported monthly total plan premiums. </a:t>
            </a:r>
          </a:p>
          <a:p>
            <a:r>
              <a:rPr lang="en-US" sz="1400" dirty="0" smtClean="0"/>
              <a:t>Source: Massachusetts Employer Survey (MES)</a:t>
            </a:r>
            <a:endParaRPr lang="en-US" sz="1400" dirty="0"/>
          </a:p>
        </p:txBody>
      </p:sp>
    </p:spTree>
    <p:extLst>
      <p:ext uri="{BB962C8B-B14F-4D97-AF65-F5344CB8AC3E}">
        <p14:creationId xmlns:p14="http://schemas.microsoft.com/office/powerpoint/2010/main" val="252989617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Massachusetts Employer Percentage Contribution to Individual Plan Premiums (2001-2014)</a:t>
            </a:r>
            <a:endParaRPr lang="en-US" sz="36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904448021"/>
              </p:ext>
            </p:extLst>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1179341" y="6165968"/>
            <a:ext cx="9833317" cy="523220"/>
          </a:xfrm>
          <a:prstGeom prst="rect">
            <a:avLst/>
          </a:prstGeom>
          <a:noFill/>
        </p:spPr>
        <p:txBody>
          <a:bodyPr wrap="square" rtlCol="0">
            <a:spAutoFit/>
          </a:bodyPr>
          <a:lstStyle/>
          <a:p>
            <a:r>
              <a:rPr lang="en-US" sz="1400" dirty="0" smtClean="0"/>
              <a:t>Note: Calculations are based on the median </a:t>
            </a:r>
            <a:r>
              <a:rPr lang="en-US" sz="1400" dirty="0" smtClean="0"/>
              <a:t>employer percentage contribution</a:t>
            </a:r>
            <a:r>
              <a:rPr lang="en-US" sz="1400" dirty="0" smtClean="0"/>
              <a:t>. </a:t>
            </a:r>
            <a:endParaRPr lang="en-US" sz="1400" dirty="0" smtClean="0"/>
          </a:p>
          <a:p>
            <a:r>
              <a:rPr lang="en-US" sz="1400" dirty="0" smtClean="0"/>
              <a:t>Source: Massachusetts Employer Survey (MES)</a:t>
            </a:r>
            <a:endParaRPr lang="en-US" sz="1400" dirty="0"/>
          </a:p>
        </p:txBody>
      </p:sp>
    </p:spTree>
    <p:extLst>
      <p:ext uri="{BB962C8B-B14F-4D97-AF65-F5344CB8AC3E}">
        <p14:creationId xmlns:p14="http://schemas.microsoft.com/office/powerpoint/2010/main" val="314613751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Massachusetts Median Monthly Employee Contribution to Individual Plan Premiums (2001-2014)</a:t>
            </a:r>
            <a:endParaRPr lang="en-US" sz="36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052479270"/>
              </p:ext>
            </p:extLst>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1179341" y="6165968"/>
            <a:ext cx="9833317" cy="523220"/>
          </a:xfrm>
          <a:prstGeom prst="rect">
            <a:avLst/>
          </a:prstGeom>
          <a:noFill/>
        </p:spPr>
        <p:txBody>
          <a:bodyPr wrap="square" rtlCol="0">
            <a:spAutoFit/>
          </a:bodyPr>
          <a:lstStyle/>
          <a:p>
            <a:r>
              <a:rPr lang="en-US" sz="1400" dirty="0" smtClean="0"/>
              <a:t>Note: Calculations are based on the reported monthly employee contributions to plan premiums.  </a:t>
            </a:r>
          </a:p>
          <a:p>
            <a:r>
              <a:rPr lang="en-US" sz="1400" dirty="0" smtClean="0"/>
              <a:t>Source: Massachusetts Employer Survey (MES)</a:t>
            </a:r>
            <a:endParaRPr lang="en-US" sz="1400" dirty="0"/>
          </a:p>
        </p:txBody>
      </p:sp>
    </p:spTree>
    <p:extLst>
      <p:ext uri="{BB962C8B-B14F-4D97-AF65-F5344CB8AC3E}">
        <p14:creationId xmlns:p14="http://schemas.microsoft.com/office/powerpoint/2010/main" val="263879180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Massachusetts Median Monthly Employee Contribution to Individual Premiums by Firm Size (2001-2014)</a:t>
            </a:r>
            <a:endParaRPr lang="en-US" sz="36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925849118"/>
              </p:ext>
            </p:extLst>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1179341" y="6165968"/>
            <a:ext cx="9833317" cy="523220"/>
          </a:xfrm>
          <a:prstGeom prst="rect">
            <a:avLst/>
          </a:prstGeom>
          <a:noFill/>
        </p:spPr>
        <p:txBody>
          <a:bodyPr wrap="square" rtlCol="0">
            <a:spAutoFit/>
          </a:bodyPr>
          <a:lstStyle/>
          <a:p>
            <a:r>
              <a:rPr lang="en-US" sz="1400" dirty="0" smtClean="0"/>
              <a:t>Note: Calculations are based on the reported monthly employee contributions to plan premiums. </a:t>
            </a:r>
          </a:p>
          <a:p>
            <a:r>
              <a:rPr lang="en-US" sz="1400" dirty="0" smtClean="0"/>
              <a:t>Source: Massachusetts Employer Survey (MES)</a:t>
            </a:r>
            <a:endParaRPr lang="en-US" sz="1400" dirty="0"/>
          </a:p>
        </p:txBody>
      </p:sp>
    </p:spTree>
    <p:extLst>
      <p:ext uri="{BB962C8B-B14F-4D97-AF65-F5344CB8AC3E}">
        <p14:creationId xmlns:p14="http://schemas.microsoft.com/office/powerpoint/2010/main" val="324547474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Median Employer/Employee Contribution to Individual Health Insurance Plan Premiums (2001-2014)</a:t>
            </a:r>
            <a:endParaRPr lang="en-US" sz="36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161101289"/>
              </p:ext>
            </p:extLst>
          </p:nvPr>
        </p:nvGraphicFramePr>
        <p:xfrm>
          <a:off x="838200" y="1825625"/>
          <a:ext cx="10424160" cy="4351338"/>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838201" y="6119336"/>
            <a:ext cx="10515600" cy="738664"/>
          </a:xfrm>
          <a:prstGeom prst="rect">
            <a:avLst/>
          </a:prstGeom>
          <a:noFill/>
        </p:spPr>
        <p:txBody>
          <a:bodyPr wrap="square" rtlCol="0">
            <a:spAutoFit/>
          </a:bodyPr>
          <a:lstStyle/>
          <a:p>
            <a:pPr lvl="0"/>
            <a:r>
              <a:rPr lang="en-US" sz="1400" dirty="0" smtClean="0"/>
              <a:t>Note: The employer median contribution dollars are extrapolated from the reported  median total premium and the reported median employee contribution. </a:t>
            </a:r>
          </a:p>
          <a:p>
            <a:pPr lvl="0"/>
            <a:r>
              <a:rPr lang="en-US" sz="1400" dirty="0" smtClean="0">
                <a:solidFill>
                  <a:prstClr val="black"/>
                </a:solidFill>
              </a:rPr>
              <a:t>Source</a:t>
            </a:r>
            <a:r>
              <a:rPr lang="en-US" sz="1400" dirty="0">
                <a:solidFill>
                  <a:prstClr val="black"/>
                </a:solidFill>
              </a:rPr>
              <a:t>: Massachusetts Employer Survey (MES</a:t>
            </a:r>
            <a:r>
              <a:rPr lang="en-US" sz="1400" dirty="0" smtClean="0">
                <a:solidFill>
                  <a:prstClr val="black"/>
                </a:solidFill>
              </a:rPr>
              <a:t>)</a:t>
            </a:r>
            <a:endParaRPr lang="en-US" sz="1400" dirty="0">
              <a:solidFill>
                <a:prstClr val="black"/>
              </a:solidFill>
            </a:endParaRPr>
          </a:p>
        </p:txBody>
      </p:sp>
    </p:spTree>
    <p:extLst>
      <p:ext uri="{BB962C8B-B14F-4D97-AF65-F5344CB8AC3E}">
        <p14:creationId xmlns:p14="http://schemas.microsoft.com/office/powerpoint/2010/main" val="271137412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Average Monthly Health Insurance Premiums for Family Plans in Massachusetts and the United States, 2005, 2011 and 2014</a:t>
            </a:r>
            <a:endParaRPr lang="en-US" sz="36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747674400"/>
              </p:ext>
            </p:extLst>
          </p:nvPr>
        </p:nvGraphicFramePr>
        <p:xfrm>
          <a:off x="838200" y="1825626"/>
          <a:ext cx="10515600" cy="438912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1114946" y="6387888"/>
            <a:ext cx="9833317" cy="307777"/>
          </a:xfrm>
          <a:prstGeom prst="rect">
            <a:avLst/>
          </a:prstGeom>
          <a:noFill/>
        </p:spPr>
        <p:txBody>
          <a:bodyPr wrap="square" rtlCol="0">
            <a:spAutoFit/>
          </a:bodyPr>
          <a:lstStyle/>
          <a:p>
            <a:r>
              <a:rPr lang="en-US" sz="1400" dirty="0" smtClean="0"/>
              <a:t>Source: Massachusetts Employer Survey (MES), Kaiser/HRET Survey of Employer Sponsored Benefits </a:t>
            </a:r>
          </a:p>
        </p:txBody>
      </p:sp>
    </p:spTree>
    <p:extLst>
      <p:ext uri="{BB962C8B-B14F-4D97-AF65-F5344CB8AC3E}">
        <p14:creationId xmlns:p14="http://schemas.microsoft.com/office/powerpoint/2010/main" val="12163205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34517"/>
            <a:ext cx="10515600" cy="3567659"/>
          </a:xfrm>
        </p:spPr>
        <p:txBody>
          <a:bodyPr>
            <a:normAutofit/>
          </a:bodyPr>
          <a:lstStyle/>
          <a:p>
            <a:pPr algn="ctr"/>
            <a:r>
              <a:rPr lang="en-US" sz="4800" dirty="0" smtClean="0"/>
              <a:t>Massachusetts Employer Survey</a:t>
            </a:r>
            <a:br>
              <a:rPr lang="en-US" sz="4800" dirty="0" smtClean="0"/>
            </a:br>
            <a:r>
              <a:rPr lang="en-US" sz="4800" dirty="0" smtClean="0"/>
              <a:t>Offer Rates</a:t>
            </a:r>
            <a:endParaRPr lang="en-US" sz="4800" dirty="0">
              <a:solidFill>
                <a:srgbClr val="FF0000"/>
              </a:solidFill>
            </a:endParaRPr>
          </a:p>
        </p:txBody>
      </p:sp>
      <p:sp>
        <p:nvSpPr>
          <p:cNvPr id="3" name="TextBox 2"/>
          <p:cNvSpPr txBox="1"/>
          <p:nvPr/>
        </p:nvSpPr>
        <p:spPr>
          <a:xfrm>
            <a:off x="2061556" y="4987635"/>
            <a:ext cx="7647709" cy="646331"/>
          </a:xfrm>
          <a:prstGeom prst="rect">
            <a:avLst/>
          </a:prstGeom>
          <a:noFill/>
        </p:spPr>
        <p:txBody>
          <a:bodyPr wrap="square" rtlCol="0">
            <a:spAutoFit/>
          </a:bodyPr>
          <a:lstStyle/>
          <a:p>
            <a:r>
              <a:rPr lang="en-US" dirty="0"/>
              <a:t>The employer </a:t>
            </a:r>
            <a:r>
              <a:rPr lang="en-US" b="1" dirty="0"/>
              <a:t>offer rate </a:t>
            </a:r>
            <a:r>
              <a:rPr lang="en-US" dirty="0"/>
              <a:t>is the percentage of surveyed worksites that offered health insurance to at least some employees during the survey period. </a:t>
            </a:r>
          </a:p>
        </p:txBody>
      </p:sp>
    </p:spTree>
    <p:extLst>
      <p:ext uri="{BB962C8B-B14F-4D97-AF65-F5344CB8AC3E}">
        <p14:creationId xmlns:p14="http://schemas.microsoft.com/office/powerpoint/2010/main" val="17287776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Massachusetts Median Monthly Total Premium for Family Health Insurance Plans (2001-2014)</a:t>
            </a:r>
            <a:endParaRPr lang="en-US" sz="36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628154743"/>
              </p:ext>
            </p:extLst>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1179341" y="6165968"/>
            <a:ext cx="9833317" cy="523220"/>
          </a:xfrm>
          <a:prstGeom prst="rect">
            <a:avLst/>
          </a:prstGeom>
          <a:noFill/>
        </p:spPr>
        <p:txBody>
          <a:bodyPr wrap="square" rtlCol="0">
            <a:spAutoFit/>
          </a:bodyPr>
          <a:lstStyle/>
          <a:p>
            <a:r>
              <a:rPr lang="en-US" sz="1400" dirty="0" smtClean="0"/>
              <a:t>Note: Calculations are based on the reported monthly total plan premiums.  </a:t>
            </a:r>
          </a:p>
          <a:p>
            <a:r>
              <a:rPr lang="en-US" sz="1400" dirty="0" smtClean="0"/>
              <a:t>Source: Massachusetts Employer Survey (MES)</a:t>
            </a:r>
            <a:endParaRPr lang="en-US" sz="1400" dirty="0"/>
          </a:p>
        </p:txBody>
      </p:sp>
    </p:spTree>
    <p:extLst>
      <p:ext uri="{BB962C8B-B14F-4D97-AF65-F5344CB8AC3E}">
        <p14:creationId xmlns:p14="http://schemas.microsoft.com/office/powerpoint/2010/main" val="398500645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Massachusetts Median Monthly Total Premium for Family Health Insurance Plans by Firm Size (2001-2014)</a:t>
            </a:r>
            <a:endParaRPr lang="en-US" sz="36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440411954"/>
              </p:ext>
            </p:extLst>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1179341" y="6165968"/>
            <a:ext cx="9833317" cy="523220"/>
          </a:xfrm>
          <a:prstGeom prst="rect">
            <a:avLst/>
          </a:prstGeom>
          <a:noFill/>
        </p:spPr>
        <p:txBody>
          <a:bodyPr wrap="square" rtlCol="0">
            <a:spAutoFit/>
          </a:bodyPr>
          <a:lstStyle/>
          <a:p>
            <a:r>
              <a:rPr lang="en-US" sz="1400" dirty="0" smtClean="0"/>
              <a:t>Note: Calculations are based on the reported monthly total plan premiums.  </a:t>
            </a:r>
          </a:p>
          <a:p>
            <a:r>
              <a:rPr lang="en-US" sz="1400" dirty="0" smtClean="0"/>
              <a:t>Source: Massachusetts Employer Survey (MES)</a:t>
            </a:r>
            <a:endParaRPr lang="en-US" sz="1400" dirty="0"/>
          </a:p>
        </p:txBody>
      </p:sp>
    </p:spTree>
    <p:extLst>
      <p:ext uri="{BB962C8B-B14F-4D97-AF65-F5344CB8AC3E}">
        <p14:creationId xmlns:p14="http://schemas.microsoft.com/office/powerpoint/2010/main" val="346773876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Massachusetts Median Monthly Total Premium for Family Health Insurance Plans by Employer Size </a:t>
            </a:r>
            <a:br>
              <a:rPr lang="en-US" sz="3600" dirty="0" smtClean="0"/>
            </a:br>
            <a:r>
              <a:rPr lang="en-US" sz="3600" dirty="0" smtClean="0"/>
              <a:t>(2009-2014)</a:t>
            </a:r>
            <a:endParaRPr lang="en-US" sz="36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33654234"/>
              </p:ext>
            </p:extLst>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1179341" y="6165968"/>
            <a:ext cx="9833317" cy="523220"/>
          </a:xfrm>
          <a:prstGeom prst="rect">
            <a:avLst/>
          </a:prstGeom>
          <a:noFill/>
        </p:spPr>
        <p:txBody>
          <a:bodyPr wrap="square" rtlCol="0">
            <a:spAutoFit/>
          </a:bodyPr>
          <a:lstStyle/>
          <a:p>
            <a:r>
              <a:rPr lang="en-US" sz="1400" dirty="0" smtClean="0"/>
              <a:t>Note: Calculations are based on the reported monthly total plan premiums. </a:t>
            </a:r>
          </a:p>
          <a:p>
            <a:r>
              <a:rPr lang="en-US" sz="1400" dirty="0" smtClean="0"/>
              <a:t>Source: Massachusetts Employer Survey (MES)</a:t>
            </a:r>
            <a:endParaRPr lang="en-US" sz="1400" dirty="0"/>
          </a:p>
        </p:txBody>
      </p:sp>
    </p:spTree>
    <p:extLst>
      <p:ext uri="{BB962C8B-B14F-4D97-AF65-F5344CB8AC3E}">
        <p14:creationId xmlns:p14="http://schemas.microsoft.com/office/powerpoint/2010/main" val="298695343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Massachusetts Employer Percentage Contribution to Family Plan Premiums (2001-2014)</a:t>
            </a:r>
            <a:endParaRPr lang="en-US" sz="36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331900706"/>
              </p:ext>
            </p:extLst>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1179341" y="6165968"/>
            <a:ext cx="9833317" cy="523220"/>
          </a:xfrm>
          <a:prstGeom prst="rect">
            <a:avLst/>
          </a:prstGeom>
          <a:noFill/>
        </p:spPr>
        <p:txBody>
          <a:bodyPr wrap="square" rtlCol="0">
            <a:spAutoFit/>
          </a:bodyPr>
          <a:lstStyle/>
          <a:p>
            <a:r>
              <a:rPr lang="en-US" sz="1400" dirty="0" smtClean="0"/>
              <a:t>Note: Calculations are based on the median employer percentage contribution. </a:t>
            </a:r>
          </a:p>
          <a:p>
            <a:r>
              <a:rPr lang="en-US" sz="1400" dirty="0" smtClean="0"/>
              <a:t>Source: Massachusetts Employer Survey (MES)</a:t>
            </a:r>
            <a:endParaRPr lang="en-US" sz="1400" dirty="0"/>
          </a:p>
        </p:txBody>
      </p:sp>
    </p:spTree>
    <p:extLst>
      <p:ext uri="{BB962C8B-B14F-4D97-AF65-F5344CB8AC3E}">
        <p14:creationId xmlns:p14="http://schemas.microsoft.com/office/powerpoint/2010/main" val="124672366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Massachusetts Median Monthly Employee Contribution to Family Plan Premiums (2001-2014)</a:t>
            </a:r>
            <a:endParaRPr lang="en-US" sz="36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591386705"/>
              </p:ext>
            </p:extLst>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1179341" y="6165968"/>
            <a:ext cx="9833317" cy="523220"/>
          </a:xfrm>
          <a:prstGeom prst="rect">
            <a:avLst/>
          </a:prstGeom>
          <a:noFill/>
        </p:spPr>
        <p:txBody>
          <a:bodyPr wrap="square" rtlCol="0">
            <a:spAutoFit/>
          </a:bodyPr>
          <a:lstStyle/>
          <a:p>
            <a:r>
              <a:rPr lang="en-US" sz="1400" dirty="0" smtClean="0"/>
              <a:t>Note: Calculations are based on the reported monthly employee contributions to plan premiums.  </a:t>
            </a:r>
          </a:p>
          <a:p>
            <a:r>
              <a:rPr lang="en-US" sz="1400" dirty="0" smtClean="0"/>
              <a:t>Source: Massachusetts Employer Survey (MES)</a:t>
            </a:r>
            <a:endParaRPr lang="en-US" sz="1400" dirty="0"/>
          </a:p>
        </p:txBody>
      </p:sp>
    </p:spTree>
    <p:extLst>
      <p:ext uri="{BB962C8B-B14F-4D97-AF65-F5344CB8AC3E}">
        <p14:creationId xmlns:p14="http://schemas.microsoft.com/office/powerpoint/2010/main" val="239250691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Massachusetts Median Monthly Employee Contribution to Family Premiums by Firm Size (2001-2014)</a:t>
            </a:r>
            <a:endParaRPr lang="en-US" sz="36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164417262"/>
              </p:ext>
            </p:extLst>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1179341" y="6165968"/>
            <a:ext cx="9833317" cy="523220"/>
          </a:xfrm>
          <a:prstGeom prst="rect">
            <a:avLst/>
          </a:prstGeom>
          <a:noFill/>
        </p:spPr>
        <p:txBody>
          <a:bodyPr wrap="square" rtlCol="0">
            <a:spAutoFit/>
          </a:bodyPr>
          <a:lstStyle/>
          <a:p>
            <a:r>
              <a:rPr lang="en-US" sz="1400" dirty="0" smtClean="0"/>
              <a:t>Note: Calculations are based on the reported monthly employee contributions to plan premiums. </a:t>
            </a:r>
          </a:p>
          <a:p>
            <a:r>
              <a:rPr lang="en-US" sz="1400" dirty="0" smtClean="0"/>
              <a:t>Source: Massachusetts Employer Survey (MES)</a:t>
            </a:r>
            <a:endParaRPr lang="en-US" sz="1400" dirty="0"/>
          </a:p>
        </p:txBody>
      </p:sp>
    </p:spTree>
    <p:extLst>
      <p:ext uri="{BB962C8B-B14F-4D97-AF65-F5344CB8AC3E}">
        <p14:creationId xmlns:p14="http://schemas.microsoft.com/office/powerpoint/2010/main" val="353036520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Median Employer/Employee Contribution to Family Health Insurance Plan Premiums (2001-2014)</a:t>
            </a:r>
            <a:endParaRPr lang="en-US" sz="36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848594960"/>
              </p:ext>
            </p:extLst>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838201" y="6119336"/>
            <a:ext cx="10515600" cy="738664"/>
          </a:xfrm>
          <a:prstGeom prst="rect">
            <a:avLst/>
          </a:prstGeom>
          <a:noFill/>
        </p:spPr>
        <p:txBody>
          <a:bodyPr wrap="square" rtlCol="0">
            <a:spAutoFit/>
          </a:bodyPr>
          <a:lstStyle/>
          <a:p>
            <a:r>
              <a:rPr lang="en-US" sz="1400" dirty="0" smtClean="0"/>
              <a:t>Note: The employer median contribution dollars are extrapolated from the reported median total premium and the reported median employee contribution. </a:t>
            </a:r>
          </a:p>
          <a:p>
            <a:r>
              <a:rPr lang="en-US" sz="1400" dirty="0" smtClean="0"/>
              <a:t>Source</a:t>
            </a:r>
            <a:r>
              <a:rPr lang="en-US" sz="1400" dirty="0"/>
              <a:t>: Massachusetts Employer Survey (MES</a:t>
            </a:r>
            <a:r>
              <a:rPr lang="en-US" sz="1400" dirty="0" smtClean="0"/>
              <a:t>)</a:t>
            </a:r>
            <a:endParaRPr lang="en-US" sz="1400" dirty="0"/>
          </a:p>
        </p:txBody>
      </p:sp>
    </p:spTree>
    <p:extLst>
      <p:ext uri="{BB962C8B-B14F-4D97-AF65-F5344CB8AC3E}">
        <p14:creationId xmlns:p14="http://schemas.microsoft.com/office/powerpoint/2010/main" val="294350610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Massachusetts Median Copayment/Coinsurance by Service Type and Year (2001-2014)</a:t>
            </a:r>
            <a:endParaRPr lang="en-US" sz="36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285292566"/>
              </p:ext>
            </p:extLst>
          </p:nvPr>
        </p:nvGraphicFramePr>
        <p:xfrm>
          <a:off x="838199" y="1943906"/>
          <a:ext cx="10515601" cy="2966720"/>
        </p:xfrm>
        <a:graphic>
          <a:graphicData uri="http://schemas.openxmlformats.org/drawingml/2006/table">
            <a:tbl>
              <a:tblPr firstRow="1" bandRow="1">
                <a:tableStyleId>{5C22544A-7EE6-4342-B048-85BDC9FD1C3A}</a:tableStyleId>
              </a:tblPr>
              <a:tblGrid>
                <a:gridCol w="3663462"/>
                <a:gridCol w="942535"/>
                <a:gridCol w="858129"/>
                <a:gridCol w="900332"/>
                <a:gridCol w="801859"/>
                <a:gridCol w="952438"/>
                <a:gridCol w="830599"/>
                <a:gridCol w="798653"/>
                <a:gridCol w="767594"/>
              </a:tblGrid>
              <a:tr h="370840">
                <a:tc>
                  <a:txBody>
                    <a:bodyPr/>
                    <a:lstStyle/>
                    <a:p>
                      <a:r>
                        <a:rPr lang="en-US" dirty="0" smtClean="0"/>
                        <a:t>Reason</a:t>
                      </a:r>
                      <a:endParaRPr lang="en-US" dirty="0"/>
                    </a:p>
                  </a:txBody>
                  <a:tcPr/>
                </a:tc>
                <a:tc>
                  <a:txBody>
                    <a:bodyPr/>
                    <a:lstStyle/>
                    <a:p>
                      <a:pPr algn="ctr"/>
                      <a:r>
                        <a:rPr lang="en-US" dirty="0" smtClean="0"/>
                        <a:t>2001</a:t>
                      </a:r>
                      <a:endParaRPr lang="en-US" dirty="0"/>
                    </a:p>
                  </a:txBody>
                  <a:tcPr/>
                </a:tc>
                <a:tc>
                  <a:txBody>
                    <a:bodyPr/>
                    <a:lstStyle/>
                    <a:p>
                      <a:pPr algn="ctr"/>
                      <a:r>
                        <a:rPr lang="en-US" dirty="0" smtClean="0"/>
                        <a:t>2003</a:t>
                      </a:r>
                      <a:endParaRPr lang="en-US" dirty="0"/>
                    </a:p>
                  </a:txBody>
                  <a:tcPr/>
                </a:tc>
                <a:tc>
                  <a:txBody>
                    <a:bodyPr/>
                    <a:lstStyle/>
                    <a:p>
                      <a:pPr algn="ctr"/>
                      <a:r>
                        <a:rPr lang="en-US" dirty="0" smtClean="0"/>
                        <a:t>2005</a:t>
                      </a:r>
                      <a:endParaRPr lang="en-US" dirty="0"/>
                    </a:p>
                  </a:txBody>
                  <a:tcPr/>
                </a:tc>
                <a:tc>
                  <a:txBody>
                    <a:bodyPr/>
                    <a:lstStyle/>
                    <a:p>
                      <a:pPr algn="ctr"/>
                      <a:r>
                        <a:rPr lang="en-US" dirty="0" smtClean="0"/>
                        <a:t>2007</a:t>
                      </a:r>
                      <a:endParaRPr lang="en-US" dirty="0"/>
                    </a:p>
                  </a:txBody>
                  <a:tcPr/>
                </a:tc>
                <a:tc>
                  <a:txBody>
                    <a:bodyPr/>
                    <a:lstStyle/>
                    <a:p>
                      <a:pPr algn="ctr"/>
                      <a:r>
                        <a:rPr lang="en-US" dirty="0" smtClean="0"/>
                        <a:t>2009</a:t>
                      </a:r>
                      <a:endParaRPr lang="en-US" dirty="0"/>
                    </a:p>
                  </a:txBody>
                  <a:tcPr/>
                </a:tc>
                <a:tc>
                  <a:txBody>
                    <a:bodyPr/>
                    <a:lstStyle/>
                    <a:p>
                      <a:pPr algn="ctr"/>
                      <a:r>
                        <a:rPr lang="en-US" dirty="0" smtClean="0"/>
                        <a:t>2010</a:t>
                      </a:r>
                      <a:endParaRPr lang="en-US" dirty="0"/>
                    </a:p>
                  </a:txBody>
                  <a:tcPr/>
                </a:tc>
                <a:tc>
                  <a:txBody>
                    <a:bodyPr/>
                    <a:lstStyle/>
                    <a:p>
                      <a:pPr algn="ctr"/>
                      <a:r>
                        <a:rPr lang="en-US" dirty="0" smtClean="0"/>
                        <a:t>2011</a:t>
                      </a:r>
                      <a:endParaRPr lang="en-US" dirty="0"/>
                    </a:p>
                  </a:txBody>
                  <a:tcPr/>
                </a:tc>
                <a:tc>
                  <a:txBody>
                    <a:bodyPr/>
                    <a:lstStyle/>
                    <a:p>
                      <a:pPr algn="ctr"/>
                      <a:r>
                        <a:rPr lang="en-US" dirty="0" smtClean="0"/>
                        <a:t>2014</a:t>
                      </a:r>
                      <a:endParaRPr lang="en-US" dirty="0"/>
                    </a:p>
                  </a:txBody>
                  <a:tcPr/>
                </a:tc>
              </a:tr>
              <a:tr h="370840">
                <a:tc>
                  <a:txBody>
                    <a:bodyPr/>
                    <a:lstStyle/>
                    <a:p>
                      <a:r>
                        <a:rPr lang="en-US" dirty="0" smtClean="0"/>
                        <a:t>Physician Office Visit</a:t>
                      </a:r>
                      <a:endParaRPr lang="en-US" dirty="0"/>
                    </a:p>
                  </a:txBody>
                  <a:tcPr/>
                </a:tc>
                <a:tc>
                  <a:txBody>
                    <a:bodyPr/>
                    <a:lstStyle/>
                    <a:p>
                      <a:pPr algn="ctr"/>
                      <a:r>
                        <a:rPr lang="en-US" dirty="0" smtClean="0"/>
                        <a:t>$10</a:t>
                      </a:r>
                      <a:endParaRPr lang="en-US" dirty="0"/>
                    </a:p>
                  </a:txBody>
                  <a:tcPr/>
                </a:tc>
                <a:tc>
                  <a:txBody>
                    <a:bodyPr/>
                    <a:lstStyle/>
                    <a:p>
                      <a:pPr algn="ctr"/>
                      <a:r>
                        <a:rPr lang="en-US" dirty="0" smtClean="0"/>
                        <a:t>$15</a:t>
                      </a:r>
                      <a:endParaRPr lang="en-US" dirty="0"/>
                    </a:p>
                  </a:txBody>
                  <a:tcPr/>
                </a:tc>
                <a:tc>
                  <a:txBody>
                    <a:bodyPr/>
                    <a:lstStyle/>
                    <a:p>
                      <a:pPr algn="ctr"/>
                      <a:r>
                        <a:rPr lang="en-US" dirty="0" smtClean="0"/>
                        <a:t>$15</a:t>
                      </a:r>
                      <a:endParaRPr lang="en-US" dirty="0"/>
                    </a:p>
                  </a:txBody>
                  <a:tcPr/>
                </a:tc>
                <a:tc>
                  <a:txBody>
                    <a:bodyPr/>
                    <a:lstStyle/>
                    <a:p>
                      <a:pPr algn="ctr"/>
                      <a:r>
                        <a:rPr lang="en-US" dirty="0" smtClean="0"/>
                        <a:t>$15</a:t>
                      </a:r>
                      <a:endParaRPr lang="en-US" dirty="0"/>
                    </a:p>
                  </a:txBody>
                  <a:tcPr/>
                </a:tc>
                <a:tc>
                  <a:txBody>
                    <a:bodyPr/>
                    <a:lstStyle/>
                    <a:p>
                      <a:pPr algn="ctr"/>
                      <a:r>
                        <a:rPr lang="en-US" dirty="0" smtClean="0"/>
                        <a:t>$20</a:t>
                      </a:r>
                      <a:endParaRPr lang="en-US" dirty="0"/>
                    </a:p>
                  </a:txBody>
                  <a:tcPr/>
                </a:tc>
                <a:tc>
                  <a:txBody>
                    <a:bodyPr/>
                    <a:lstStyle/>
                    <a:p>
                      <a:pPr algn="ctr"/>
                      <a:r>
                        <a:rPr lang="en-US" dirty="0" smtClean="0"/>
                        <a:t>$20</a:t>
                      </a:r>
                      <a:endParaRPr lang="en-US" dirty="0"/>
                    </a:p>
                  </a:txBody>
                  <a:tcPr/>
                </a:tc>
                <a:tc>
                  <a:txBody>
                    <a:bodyPr/>
                    <a:lstStyle/>
                    <a:p>
                      <a:pPr algn="ctr"/>
                      <a:r>
                        <a:rPr lang="en-US" dirty="0" smtClean="0"/>
                        <a:t>$20</a:t>
                      </a:r>
                      <a:endParaRPr lang="en-US" dirty="0"/>
                    </a:p>
                  </a:txBody>
                  <a:tcPr/>
                </a:tc>
                <a:tc>
                  <a:txBody>
                    <a:bodyPr/>
                    <a:lstStyle/>
                    <a:p>
                      <a:pPr algn="ctr"/>
                      <a:r>
                        <a:rPr lang="en-US" dirty="0" smtClean="0"/>
                        <a:t>$20</a:t>
                      </a:r>
                      <a:endParaRPr lang="en-US" dirty="0"/>
                    </a:p>
                  </a:txBody>
                  <a:tcPr/>
                </a:tc>
              </a:tr>
              <a:tr h="370840">
                <a:tc>
                  <a:txBody>
                    <a:bodyPr/>
                    <a:lstStyle/>
                    <a:p>
                      <a:r>
                        <a:rPr lang="en-US" dirty="0" smtClean="0"/>
                        <a:t>Emergency</a:t>
                      </a:r>
                      <a:r>
                        <a:rPr lang="en-US" baseline="0" dirty="0" smtClean="0"/>
                        <a:t> Room</a:t>
                      </a:r>
                      <a:endParaRPr lang="en-US" dirty="0"/>
                    </a:p>
                  </a:txBody>
                  <a:tcPr/>
                </a:tc>
                <a:tc>
                  <a:txBody>
                    <a:bodyPr/>
                    <a:lstStyle/>
                    <a:p>
                      <a:pPr algn="ctr"/>
                      <a:r>
                        <a:rPr lang="en-US" dirty="0" smtClean="0"/>
                        <a:t>$30</a:t>
                      </a:r>
                      <a:endParaRPr lang="en-US" dirty="0"/>
                    </a:p>
                  </a:txBody>
                  <a:tcPr/>
                </a:tc>
                <a:tc>
                  <a:txBody>
                    <a:bodyPr/>
                    <a:lstStyle/>
                    <a:p>
                      <a:pPr algn="ctr"/>
                      <a:r>
                        <a:rPr lang="en-US" dirty="0" smtClean="0"/>
                        <a:t>$50</a:t>
                      </a:r>
                      <a:endParaRPr lang="en-US" dirty="0"/>
                    </a:p>
                  </a:txBody>
                  <a:tcPr/>
                </a:tc>
                <a:tc>
                  <a:txBody>
                    <a:bodyPr/>
                    <a:lstStyle/>
                    <a:p>
                      <a:pPr algn="ctr"/>
                      <a:r>
                        <a:rPr lang="en-US" dirty="0" smtClean="0"/>
                        <a:t>$50</a:t>
                      </a:r>
                      <a:endParaRPr lang="en-US" dirty="0"/>
                    </a:p>
                  </a:txBody>
                  <a:tcPr/>
                </a:tc>
                <a:tc>
                  <a:txBody>
                    <a:bodyPr/>
                    <a:lstStyle/>
                    <a:p>
                      <a:pPr algn="ctr"/>
                      <a:r>
                        <a:rPr lang="en-US" dirty="0" smtClean="0"/>
                        <a:t>$50</a:t>
                      </a:r>
                      <a:endParaRPr lang="en-US" dirty="0"/>
                    </a:p>
                  </a:txBody>
                  <a:tcPr/>
                </a:tc>
                <a:tc>
                  <a:txBody>
                    <a:bodyPr/>
                    <a:lstStyle/>
                    <a:p>
                      <a:pPr algn="ctr"/>
                      <a:r>
                        <a:rPr lang="en-US" dirty="0" smtClean="0"/>
                        <a:t>$75</a:t>
                      </a:r>
                      <a:endParaRPr lang="en-US" dirty="0"/>
                    </a:p>
                  </a:txBody>
                  <a:tcPr/>
                </a:tc>
                <a:tc>
                  <a:txBody>
                    <a:bodyPr/>
                    <a:lstStyle/>
                    <a:p>
                      <a:pPr algn="ctr"/>
                      <a:r>
                        <a:rPr lang="en-US" dirty="0" smtClean="0"/>
                        <a:t>$100</a:t>
                      </a:r>
                      <a:endParaRPr lang="en-US" dirty="0"/>
                    </a:p>
                  </a:txBody>
                  <a:tcPr/>
                </a:tc>
                <a:tc>
                  <a:txBody>
                    <a:bodyPr/>
                    <a:lstStyle/>
                    <a:p>
                      <a:pPr algn="ctr"/>
                      <a:r>
                        <a:rPr lang="en-US" dirty="0" smtClean="0"/>
                        <a:t>$100</a:t>
                      </a:r>
                      <a:endParaRPr lang="en-US" dirty="0"/>
                    </a:p>
                  </a:txBody>
                  <a:tcPr/>
                </a:tc>
                <a:tc>
                  <a:txBody>
                    <a:bodyPr/>
                    <a:lstStyle/>
                    <a:p>
                      <a:pPr algn="ctr"/>
                      <a:r>
                        <a:rPr lang="en-US" dirty="0" smtClean="0"/>
                        <a:t>$100</a:t>
                      </a:r>
                      <a:endParaRPr lang="en-US" dirty="0"/>
                    </a:p>
                  </a:txBody>
                  <a:tcPr/>
                </a:tc>
              </a:tr>
              <a:tr h="370840">
                <a:tc>
                  <a:txBody>
                    <a:bodyPr/>
                    <a:lstStyle/>
                    <a:p>
                      <a:r>
                        <a:rPr lang="en-US" dirty="0" smtClean="0"/>
                        <a:t>Inpatient Hospitalization Coinsurance</a:t>
                      </a:r>
                      <a:endParaRPr lang="en-US" dirty="0"/>
                    </a:p>
                  </a:txBody>
                  <a:tcPr/>
                </a:tc>
                <a:tc>
                  <a:txBody>
                    <a:bodyPr/>
                    <a:lstStyle/>
                    <a:p>
                      <a:pPr algn="ctr"/>
                      <a:r>
                        <a:rPr lang="en-US" dirty="0" smtClean="0"/>
                        <a:t>---</a:t>
                      </a:r>
                      <a:endParaRPr lang="en-US" dirty="0"/>
                    </a:p>
                  </a:txBody>
                  <a:tcPr/>
                </a:tc>
                <a:tc>
                  <a:txBody>
                    <a:bodyPr/>
                    <a:lstStyle/>
                    <a:p>
                      <a:pPr algn="ctr"/>
                      <a:r>
                        <a:rPr lang="en-US" dirty="0" smtClean="0"/>
                        <a:t>$50</a:t>
                      </a:r>
                      <a:endParaRPr lang="en-US" dirty="0"/>
                    </a:p>
                  </a:txBody>
                  <a:tcPr/>
                </a:tc>
                <a:tc>
                  <a:txBody>
                    <a:bodyPr/>
                    <a:lstStyle/>
                    <a:p>
                      <a:pPr algn="ctr"/>
                      <a:r>
                        <a:rPr lang="en-US" dirty="0" smtClean="0"/>
                        <a:t>$250</a:t>
                      </a:r>
                      <a:endParaRPr lang="en-US" dirty="0"/>
                    </a:p>
                  </a:txBody>
                  <a:tcPr/>
                </a:tc>
                <a:tc>
                  <a:txBody>
                    <a:bodyPr/>
                    <a:lstStyle/>
                    <a:p>
                      <a:pPr algn="ctr"/>
                      <a:r>
                        <a:rPr lang="en-US" dirty="0" smtClean="0"/>
                        <a:t>$250</a:t>
                      </a:r>
                      <a:endParaRPr lang="en-US" dirty="0"/>
                    </a:p>
                  </a:txBody>
                  <a:tcPr/>
                </a:tc>
                <a:tc>
                  <a:txBody>
                    <a:bodyPr/>
                    <a:lstStyle/>
                    <a:p>
                      <a:pPr algn="ctr"/>
                      <a:r>
                        <a:rPr lang="en-US" dirty="0" smtClean="0"/>
                        <a:t>$250</a:t>
                      </a:r>
                      <a:endParaRPr lang="en-US" dirty="0"/>
                    </a:p>
                  </a:txBody>
                  <a:tcPr/>
                </a:tc>
                <a:tc>
                  <a:txBody>
                    <a:bodyPr/>
                    <a:lstStyle/>
                    <a:p>
                      <a:pPr algn="ctr"/>
                      <a:r>
                        <a:rPr lang="en-US" dirty="0" smtClean="0"/>
                        <a:t>$300</a:t>
                      </a:r>
                      <a:endParaRPr lang="en-US" dirty="0"/>
                    </a:p>
                  </a:txBody>
                  <a:tcPr/>
                </a:tc>
                <a:tc>
                  <a:txBody>
                    <a:bodyPr/>
                    <a:lstStyle/>
                    <a:p>
                      <a:pPr algn="ctr"/>
                      <a:r>
                        <a:rPr lang="en-US" dirty="0" smtClean="0"/>
                        <a:t>$250</a:t>
                      </a:r>
                      <a:endParaRPr lang="en-US" dirty="0"/>
                    </a:p>
                  </a:txBody>
                  <a:tcPr/>
                </a:tc>
                <a:tc>
                  <a:txBody>
                    <a:bodyPr/>
                    <a:lstStyle/>
                    <a:p>
                      <a:pPr algn="ctr"/>
                      <a:r>
                        <a:rPr lang="en-US" dirty="0" smtClean="0"/>
                        <a:t>$250</a:t>
                      </a:r>
                      <a:endParaRPr lang="en-US" dirty="0"/>
                    </a:p>
                  </a:txBody>
                  <a:tcPr/>
                </a:tc>
              </a:tr>
              <a:tr h="370840">
                <a:tc>
                  <a:txBody>
                    <a:bodyPr/>
                    <a:lstStyle/>
                    <a:p>
                      <a:r>
                        <a:rPr lang="en-US" dirty="0" smtClean="0"/>
                        <a:t>Outpatient</a:t>
                      </a:r>
                      <a:r>
                        <a:rPr lang="en-US" baseline="0" dirty="0" smtClean="0"/>
                        <a:t> Mental Health</a:t>
                      </a:r>
                      <a:endParaRPr lang="en-US" dirty="0"/>
                    </a:p>
                  </a:txBody>
                  <a:tcPr/>
                </a:tc>
                <a:tc>
                  <a:txBody>
                    <a:bodyPr/>
                    <a:lstStyle/>
                    <a:p>
                      <a:pPr algn="ctr"/>
                      <a:r>
                        <a:rPr lang="en-US" dirty="0" smtClean="0"/>
                        <a:t>---</a:t>
                      </a:r>
                      <a:endParaRPr lang="en-US" dirty="0"/>
                    </a:p>
                  </a:txBody>
                  <a:tcPr/>
                </a:tc>
                <a:tc>
                  <a:txBody>
                    <a:bodyPr/>
                    <a:lstStyle/>
                    <a:p>
                      <a:pPr algn="ctr"/>
                      <a:r>
                        <a:rPr lang="en-US" dirty="0" smtClean="0"/>
                        <a:t>$15</a:t>
                      </a:r>
                      <a:endParaRPr lang="en-US" dirty="0"/>
                    </a:p>
                  </a:txBody>
                  <a:tcPr/>
                </a:tc>
                <a:tc>
                  <a:txBody>
                    <a:bodyPr/>
                    <a:lstStyle/>
                    <a:p>
                      <a:pPr algn="ctr"/>
                      <a:r>
                        <a:rPr lang="en-US" dirty="0" smtClean="0"/>
                        <a:t>$15</a:t>
                      </a:r>
                      <a:endParaRPr lang="en-US" dirty="0"/>
                    </a:p>
                  </a:txBody>
                  <a:tcPr/>
                </a:tc>
                <a:tc>
                  <a:txBody>
                    <a:bodyPr/>
                    <a:lstStyle/>
                    <a:p>
                      <a:pPr algn="ctr"/>
                      <a:r>
                        <a:rPr lang="en-US" dirty="0" smtClean="0"/>
                        <a:t>$20</a:t>
                      </a:r>
                      <a:endParaRPr lang="en-US" dirty="0"/>
                    </a:p>
                  </a:txBody>
                  <a:tcPr/>
                </a:tc>
                <a:tc>
                  <a:txBody>
                    <a:bodyPr/>
                    <a:lstStyle/>
                    <a:p>
                      <a:pPr algn="ctr"/>
                      <a:r>
                        <a:rPr lang="en-US" dirty="0" smtClean="0"/>
                        <a:t>$20</a:t>
                      </a:r>
                      <a:endParaRPr lang="en-US" dirty="0"/>
                    </a:p>
                  </a:txBody>
                  <a:tcPr/>
                </a:tc>
                <a:tc>
                  <a:txBody>
                    <a:bodyPr/>
                    <a:lstStyle/>
                    <a:p>
                      <a:pPr algn="ctr"/>
                      <a:r>
                        <a:rPr lang="en-US" dirty="0" smtClean="0"/>
                        <a:t>$20</a:t>
                      </a:r>
                      <a:endParaRPr lang="en-US" dirty="0"/>
                    </a:p>
                  </a:txBody>
                  <a:tcPr/>
                </a:tc>
                <a:tc>
                  <a:txBody>
                    <a:bodyPr/>
                    <a:lstStyle/>
                    <a:p>
                      <a:pPr algn="ctr"/>
                      <a:r>
                        <a:rPr lang="en-US" dirty="0" smtClean="0"/>
                        <a:t>$20</a:t>
                      </a:r>
                      <a:endParaRPr lang="en-US" dirty="0"/>
                    </a:p>
                  </a:txBody>
                  <a:tcPr/>
                </a:tc>
                <a:tc>
                  <a:txBody>
                    <a:bodyPr/>
                    <a:lstStyle/>
                    <a:p>
                      <a:pPr algn="ctr"/>
                      <a:r>
                        <a:rPr lang="en-US" dirty="0" smtClean="0"/>
                        <a:t>$20</a:t>
                      </a:r>
                      <a:endParaRPr lang="en-US" dirty="0"/>
                    </a:p>
                  </a:txBody>
                  <a:tcPr/>
                </a:tc>
              </a:tr>
              <a:tr h="370840">
                <a:tc>
                  <a:txBody>
                    <a:bodyPr/>
                    <a:lstStyle/>
                    <a:p>
                      <a:r>
                        <a:rPr lang="en-US" dirty="0" smtClean="0"/>
                        <a:t>Tier 1 Drugs</a:t>
                      </a:r>
                      <a:endParaRPr lang="en-US" dirty="0"/>
                    </a:p>
                  </a:txBody>
                  <a:tcPr/>
                </a:tc>
                <a:tc>
                  <a:txBody>
                    <a:bodyPr/>
                    <a:lstStyle/>
                    <a:p>
                      <a:pPr algn="ctr"/>
                      <a:r>
                        <a:rPr lang="en-US" dirty="0" smtClean="0"/>
                        <a:t>$8</a:t>
                      </a:r>
                      <a:endParaRPr lang="en-US" dirty="0"/>
                    </a:p>
                  </a:txBody>
                  <a:tcPr/>
                </a:tc>
                <a:tc>
                  <a:txBody>
                    <a:bodyPr/>
                    <a:lstStyle/>
                    <a:p>
                      <a:pPr algn="ctr"/>
                      <a:r>
                        <a:rPr lang="en-US" dirty="0" smtClean="0"/>
                        <a:t>$10</a:t>
                      </a:r>
                      <a:endParaRPr lang="en-US" dirty="0"/>
                    </a:p>
                  </a:txBody>
                  <a:tcPr/>
                </a:tc>
                <a:tc>
                  <a:txBody>
                    <a:bodyPr/>
                    <a:lstStyle/>
                    <a:p>
                      <a:pPr algn="ctr"/>
                      <a:r>
                        <a:rPr lang="en-US" dirty="0" smtClean="0"/>
                        <a:t>$10</a:t>
                      </a:r>
                      <a:endParaRPr lang="en-US" dirty="0"/>
                    </a:p>
                  </a:txBody>
                  <a:tcPr/>
                </a:tc>
                <a:tc>
                  <a:txBody>
                    <a:bodyPr/>
                    <a:lstStyle/>
                    <a:p>
                      <a:pPr algn="ctr"/>
                      <a:r>
                        <a:rPr lang="en-US" dirty="0" smtClean="0"/>
                        <a:t>$10</a:t>
                      </a:r>
                      <a:endParaRPr lang="en-US" dirty="0"/>
                    </a:p>
                  </a:txBody>
                  <a:tcPr/>
                </a:tc>
                <a:tc>
                  <a:txBody>
                    <a:bodyPr/>
                    <a:lstStyle/>
                    <a:p>
                      <a:pPr algn="ctr"/>
                      <a:r>
                        <a:rPr lang="en-US" dirty="0" smtClean="0"/>
                        <a:t>$10</a:t>
                      </a:r>
                      <a:endParaRPr lang="en-US" dirty="0"/>
                    </a:p>
                  </a:txBody>
                  <a:tcPr/>
                </a:tc>
                <a:tc>
                  <a:txBody>
                    <a:bodyPr/>
                    <a:lstStyle/>
                    <a:p>
                      <a:pPr algn="ctr"/>
                      <a:r>
                        <a:rPr lang="en-US" dirty="0" smtClean="0"/>
                        <a:t>$15</a:t>
                      </a:r>
                      <a:endParaRPr lang="en-US" dirty="0"/>
                    </a:p>
                  </a:txBody>
                  <a:tcPr/>
                </a:tc>
                <a:tc>
                  <a:txBody>
                    <a:bodyPr/>
                    <a:lstStyle/>
                    <a:p>
                      <a:pPr algn="ctr"/>
                      <a:r>
                        <a:rPr lang="en-US" dirty="0" smtClean="0"/>
                        <a:t>$15</a:t>
                      </a:r>
                      <a:endParaRPr lang="en-US" dirty="0"/>
                    </a:p>
                  </a:txBody>
                  <a:tcPr/>
                </a:tc>
                <a:tc>
                  <a:txBody>
                    <a:bodyPr/>
                    <a:lstStyle/>
                    <a:p>
                      <a:pPr algn="ctr"/>
                      <a:r>
                        <a:rPr lang="en-US" dirty="0" smtClean="0"/>
                        <a:t>$15</a:t>
                      </a:r>
                      <a:endParaRPr lang="en-US" dirty="0"/>
                    </a:p>
                  </a:txBody>
                  <a:tcPr/>
                </a:tc>
              </a:tr>
              <a:tr h="370840">
                <a:tc>
                  <a:txBody>
                    <a:bodyPr/>
                    <a:lstStyle/>
                    <a:p>
                      <a:r>
                        <a:rPr lang="en-US" dirty="0" smtClean="0"/>
                        <a:t>Tier</a:t>
                      </a:r>
                      <a:r>
                        <a:rPr lang="en-US" baseline="0" dirty="0" smtClean="0"/>
                        <a:t> 2 Drugs</a:t>
                      </a:r>
                      <a:endParaRPr lang="en-US" dirty="0"/>
                    </a:p>
                  </a:txBody>
                  <a:tcPr/>
                </a:tc>
                <a:tc>
                  <a:txBody>
                    <a:bodyPr/>
                    <a:lstStyle/>
                    <a:p>
                      <a:pPr algn="ctr"/>
                      <a:r>
                        <a:rPr lang="en-US" dirty="0" smtClean="0"/>
                        <a:t>$15</a:t>
                      </a:r>
                      <a:endParaRPr lang="en-US" dirty="0"/>
                    </a:p>
                  </a:txBody>
                  <a:tcPr/>
                </a:tc>
                <a:tc>
                  <a:txBody>
                    <a:bodyPr/>
                    <a:lstStyle/>
                    <a:p>
                      <a:pPr algn="ctr"/>
                      <a:r>
                        <a:rPr lang="en-US" dirty="0" smtClean="0"/>
                        <a:t>$20</a:t>
                      </a:r>
                      <a:endParaRPr lang="en-US" dirty="0"/>
                    </a:p>
                  </a:txBody>
                  <a:tcPr/>
                </a:tc>
                <a:tc>
                  <a:txBody>
                    <a:bodyPr/>
                    <a:lstStyle/>
                    <a:p>
                      <a:pPr algn="ctr"/>
                      <a:r>
                        <a:rPr lang="en-US" dirty="0" smtClean="0"/>
                        <a:t>$25</a:t>
                      </a:r>
                      <a:endParaRPr lang="en-US" dirty="0"/>
                    </a:p>
                  </a:txBody>
                  <a:tcPr/>
                </a:tc>
                <a:tc>
                  <a:txBody>
                    <a:bodyPr/>
                    <a:lstStyle/>
                    <a:p>
                      <a:pPr algn="ctr"/>
                      <a:r>
                        <a:rPr lang="en-US" dirty="0" smtClean="0"/>
                        <a:t>$25</a:t>
                      </a:r>
                      <a:endParaRPr lang="en-US" dirty="0"/>
                    </a:p>
                  </a:txBody>
                  <a:tcPr/>
                </a:tc>
                <a:tc>
                  <a:txBody>
                    <a:bodyPr/>
                    <a:lstStyle/>
                    <a:p>
                      <a:pPr algn="ctr"/>
                      <a:r>
                        <a:rPr lang="en-US" dirty="0" smtClean="0"/>
                        <a:t>$25</a:t>
                      </a:r>
                      <a:endParaRPr lang="en-US" dirty="0"/>
                    </a:p>
                  </a:txBody>
                  <a:tcPr/>
                </a:tc>
                <a:tc>
                  <a:txBody>
                    <a:bodyPr/>
                    <a:lstStyle/>
                    <a:p>
                      <a:pPr algn="ctr"/>
                      <a:r>
                        <a:rPr lang="en-US" dirty="0" smtClean="0"/>
                        <a:t>$30</a:t>
                      </a:r>
                      <a:endParaRPr lang="en-US" dirty="0"/>
                    </a:p>
                  </a:txBody>
                  <a:tcPr/>
                </a:tc>
                <a:tc>
                  <a:txBody>
                    <a:bodyPr/>
                    <a:lstStyle/>
                    <a:p>
                      <a:pPr algn="ctr"/>
                      <a:r>
                        <a:rPr lang="en-US" dirty="0" smtClean="0"/>
                        <a:t>$30</a:t>
                      </a:r>
                      <a:endParaRPr lang="en-US" dirty="0"/>
                    </a:p>
                  </a:txBody>
                  <a:tcPr/>
                </a:tc>
                <a:tc>
                  <a:txBody>
                    <a:bodyPr/>
                    <a:lstStyle/>
                    <a:p>
                      <a:pPr algn="ctr"/>
                      <a:r>
                        <a:rPr lang="en-US" dirty="0" smtClean="0"/>
                        <a:t>$30</a:t>
                      </a:r>
                      <a:endParaRPr lang="en-US" dirty="0"/>
                    </a:p>
                  </a:txBody>
                  <a:tcPr/>
                </a:tc>
              </a:tr>
              <a:tr h="370840">
                <a:tc>
                  <a:txBody>
                    <a:bodyPr/>
                    <a:lstStyle/>
                    <a:p>
                      <a:r>
                        <a:rPr lang="en-US" dirty="0" smtClean="0"/>
                        <a:t>Tier 3 Drugs</a:t>
                      </a:r>
                      <a:endParaRPr lang="en-US" dirty="0"/>
                    </a:p>
                  </a:txBody>
                  <a:tcPr/>
                </a:tc>
                <a:tc>
                  <a:txBody>
                    <a:bodyPr/>
                    <a:lstStyle/>
                    <a:p>
                      <a:pPr algn="ctr"/>
                      <a:r>
                        <a:rPr lang="en-US" dirty="0" smtClean="0"/>
                        <a:t>$25</a:t>
                      </a:r>
                      <a:endParaRPr lang="en-US" dirty="0"/>
                    </a:p>
                  </a:txBody>
                  <a:tcPr/>
                </a:tc>
                <a:tc>
                  <a:txBody>
                    <a:bodyPr/>
                    <a:lstStyle/>
                    <a:p>
                      <a:pPr algn="ctr"/>
                      <a:r>
                        <a:rPr lang="en-US" dirty="0" smtClean="0"/>
                        <a:t>$35</a:t>
                      </a:r>
                      <a:endParaRPr lang="en-US" dirty="0"/>
                    </a:p>
                  </a:txBody>
                  <a:tcPr/>
                </a:tc>
                <a:tc>
                  <a:txBody>
                    <a:bodyPr/>
                    <a:lstStyle/>
                    <a:p>
                      <a:pPr algn="ctr"/>
                      <a:r>
                        <a:rPr lang="en-US" dirty="0" smtClean="0"/>
                        <a:t>$40</a:t>
                      </a:r>
                      <a:endParaRPr lang="en-US" dirty="0"/>
                    </a:p>
                  </a:txBody>
                  <a:tcPr/>
                </a:tc>
                <a:tc>
                  <a:txBody>
                    <a:bodyPr/>
                    <a:lstStyle/>
                    <a:p>
                      <a:pPr algn="ctr"/>
                      <a:r>
                        <a:rPr lang="en-US" dirty="0" smtClean="0"/>
                        <a:t>$45</a:t>
                      </a:r>
                      <a:endParaRPr lang="en-US" dirty="0"/>
                    </a:p>
                  </a:txBody>
                  <a:tcPr/>
                </a:tc>
                <a:tc>
                  <a:txBody>
                    <a:bodyPr/>
                    <a:lstStyle/>
                    <a:p>
                      <a:pPr algn="ctr"/>
                      <a:r>
                        <a:rPr lang="en-US" dirty="0" smtClean="0"/>
                        <a:t>$45</a:t>
                      </a:r>
                      <a:endParaRPr lang="en-US" dirty="0"/>
                    </a:p>
                  </a:txBody>
                  <a:tcPr/>
                </a:tc>
                <a:tc>
                  <a:txBody>
                    <a:bodyPr/>
                    <a:lstStyle/>
                    <a:p>
                      <a:pPr algn="ctr"/>
                      <a:r>
                        <a:rPr lang="en-US" dirty="0" smtClean="0"/>
                        <a:t>$50</a:t>
                      </a:r>
                      <a:endParaRPr lang="en-US" dirty="0"/>
                    </a:p>
                  </a:txBody>
                  <a:tcPr/>
                </a:tc>
                <a:tc>
                  <a:txBody>
                    <a:bodyPr/>
                    <a:lstStyle/>
                    <a:p>
                      <a:pPr algn="ctr"/>
                      <a:r>
                        <a:rPr lang="en-US" dirty="0" smtClean="0"/>
                        <a:t>$50</a:t>
                      </a:r>
                      <a:endParaRPr lang="en-US" dirty="0"/>
                    </a:p>
                  </a:txBody>
                  <a:tcPr/>
                </a:tc>
                <a:tc>
                  <a:txBody>
                    <a:bodyPr/>
                    <a:lstStyle/>
                    <a:p>
                      <a:pPr algn="ctr"/>
                      <a:r>
                        <a:rPr lang="en-US" dirty="0" smtClean="0"/>
                        <a:t>$50</a:t>
                      </a:r>
                      <a:endParaRPr lang="en-US" dirty="0"/>
                    </a:p>
                  </a:txBody>
                  <a:tcPr/>
                </a:tc>
              </a:tr>
            </a:tbl>
          </a:graphicData>
        </a:graphic>
      </p:graphicFrame>
      <p:sp>
        <p:nvSpPr>
          <p:cNvPr id="5" name="TextBox 4"/>
          <p:cNvSpPr txBox="1"/>
          <p:nvPr/>
        </p:nvSpPr>
        <p:spPr>
          <a:xfrm>
            <a:off x="838201" y="6119336"/>
            <a:ext cx="10515600" cy="492443"/>
          </a:xfrm>
          <a:prstGeom prst="rect">
            <a:avLst/>
          </a:prstGeom>
          <a:noFill/>
        </p:spPr>
        <p:txBody>
          <a:bodyPr wrap="square" rtlCol="0">
            <a:spAutoFit/>
          </a:bodyPr>
          <a:lstStyle/>
          <a:p>
            <a:endParaRPr lang="en-US" sz="1200" dirty="0" smtClean="0"/>
          </a:p>
          <a:p>
            <a:r>
              <a:rPr lang="en-US" sz="1400" dirty="0" smtClean="0"/>
              <a:t>Source: Massachusetts Employer Survey (MES)</a:t>
            </a:r>
            <a:endParaRPr lang="en-US" sz="1400" dirty="0"/>
          </a:p>
        </p:txBody>
      </p:sp>
    </p:spTree>
    <p:extLst>
      <p:ext uri="{BB962C8B-B14F-4D97-AF65-F5344CB8AC3E}">
        <p14:creationId xmlns:p14="http://schemas.microsoft.com/office/powerpoint/2010/main" val="320719664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139252" y="1199213"/>
            <a:ext cx="9713626" cy="2848130"/>
          </a:xfrm>
        </p:spPr>
        <p:txBody>
          <a:bodyPr>
            <a:normAutofit/>
          </a:bodyPr>
          <a:lstStyle/>
          <a:p>
            <a:pPr algn="ctr"/>
            <a:r>
              <a:rPr lang="en-US" sz="4800" dirty="0" smtClean="0"/>
              <a:t>Massachusetts Employer Survey Additional Charts</a:t>
            </a:r>
            <a:endParaRPr lang="en-US" sz="4800" dirty="0"/>
          </a:p>
        </p:txBody>
      </p:sp>
    </p:spTree>
    <p:extLst>
      <p:ext uri="{BB962C8B-B14F-4D97-AF65-F5344CB8AC3E}">
        <p14:creationId xmlns:p14="http://schemas.microsoft.com/office/powerpoint/2010/main" val="131352046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10579"/>
            <a:ext cx="10092397" cy="1069780"/>
          </a:xfrm>
        </p:spPr>
        <p:txBody>
          <a:bodyPr>
            <a:noAutofit/>
          </a:bodyPr>
          <a:lstStyle/>
          <a:p>
            <a:r>
              <a:rPr lang="en-US" sz="3600" dirty="0" smtClean="0"/>
              <a:t>Decision Factors in Selecting Health Insurance by Employer Size (2014)</a:t>
            </a:r>
            <a:endParaRPr lang="en-US" sz="36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85611850"/>
              </p:ext>
            </p:extLst>
          </p:nvPr>
        </p:nvGraphicFramePr>
        <p:xfrm>
          <a:off x="838200" y="1687127"/>
          <a:ext cx="10515603" cy="2743200"/>
        </p:xfrm>
        <a:graphic>
          <a:graphicData uri="http://schemas.openxmlformats.org/drawingml/2006/table">
            <a:tbl>
              <a:tblPr firstRow="1" bandRow="1">
                <a:tableStyleId>{5C22544A-7EE6-4342-B048-85BDC9FD1C3A}</a:tableStyleId>
              </a:tblPr>
              <a:tblGrid>
                <a:gridCol w="6193665"/>
                <a:gridCol w="1120462"/>
                <a:gridCol w="1133341"/>
                <a:gridCol w="1030309"/>
                <a:gridCol w="1037826"/>
              </a:tblGrid>
              <a:tr h="0">
                <a:tc>
                  <a:txBody>
                    <a:bodyPr/>
                    <a:lstStyle/>
                    <a:p>
                      <a:endParaRPr lang="en-US" dirty="0"/>
                    </a:p>
                  </a:txBody>
                  <a:tcPr>
                    <a:solidFill>
                      <a:schemeClr val="accent1"/>
                    </a:solidFill>
                  </a:tcPr>
                </a:tc>
                <a:tc>
                  <a:txBody>
                    <a:bodyPr/>
                    <a:lstStyle/>
                    <a:p>
                      <a:pPr algn="ctr"/>
                      <a:r>
                        <a:rPr lang="en-US" sz="1400" dirty="0" smtClean="0"/>
                        <a:t>All Employers</a:t>
                      </a:r>
                      <a:endParaRPr lang="en-US" sz="1400" dirty="0"/>
                    </a:p>
                  </a:txBody>
                  <a:tcPr>
                    <a:solidFill>
                      <a:schemeClr val="accent1"/>
                    </a:solidFill>
                  </a:tcPr>
                </a:tc>
                <a:tc>
                  <a:txBody>
                    <a:bodyPr/>
                    <a:lstStyle/>
                    <a:p>
                      <a:pPr algn="ctr"/>
                      <a:r>
                        <a:rPr lang="en-US" sz="1400" dirty="0" smtClean="0"/>
                        <a:t>3-10 Employees</a:t>
                      </a:r>
                      <a:endParaRPr lang="en-US" sz="1400" dirty="0"/>
                    </a:p>
                  </a:txBody>
                  <a:tcPr>
                    <a:solidFill>
                      <a:schemeClr val="accent1"/>
                    </a:solidFill>
                  </a:tcPr>
                </a:tc>
                <a:tc>
                  <a:txBody>
                    <a:bodyPr/>
                    <a:lstStyle/>
                    <a:p>
                      <a:pPr algn="ctr"/>
                      <a:r>
                        <a:rPr lang="en-US" sz="1400" dirty="0" smtClean="0"/>
                        <a:t>11-50 Employees</a:t>
                      </a:r>
                      <a:endParaRPr lang="en-US" sz="1400" dirty="0"/>
                    </a:p>
                  </a:txBody>
                  <a:tcPr>
                    <a:solidFill>
                      <a:schemeClr val="accent1"/>
                    </a:solidFill>
                  </a:tcPr>
                </a:tc>
                <a:tc>
                  <a:txBody>
                    <a:bodyPr/>
                    <a:lstStyle/>
                    <a:p>
                      <a:pPr algn="ctr"/>
                      <a:r>
                        <a:rPr lang="en-US" sz="1400" dirty="0" smtClean="0"/>
                        <a:t>51+ Employees</a:t>
                      </a:r>
                      <a:endParaRPr lang="en-US" sz="1400" dirty="0"/>
                    </a:p>
                  </a:txBody>
                  <a:tcPr>
                    <a:solidFill>
                      <a:schemeClr val="accent1"/>
                    </a:solidFill>
                  </a:tcPr>
                </a:tc>
              </a:tr>
              <a:tr h="370840">
                <a:tc>
                  <a:txBody>
                    <a:bodyPr/>
                    <a:lstStyle/>
                    <a:p>
                      <a:r>
                        <a:rPr lang="en-US" sz="1600" dirty="0" smtClean="0"/>
                        <a:t>Employer</a:t>
                      </a:r>
                      <a:r>
                        <a:rPr lang="en-US" sz="1600" baseline="0" dirty="0" smtClean="0"/>
                        <a:t> Plan Selection – Decision Factors, Name brand recognition</a:t>
                      </a:r>
                      <a:endParaRPr lang="en-US" sz="1600" dirty="0"/>
                    </a:p>
                  </a:txBody>
                  <a:tcPr/>
                </a:tc>
                <a:tc>
                  <a:txBody>
                    <a:bodyPr/>
                    <a:lstStyle/>
                    <a:p>
                      <a:pPr algn="ctr"/>
                      <a:r>
                        <a:rPr lang="en-US" sz="1600" baseline="0" dirty="0" smtClean="0"/>
                        <a:t>10.4%</a:t>
                      </a:r>
                      <a:endParaRPr lang="en-US" sz="1600" baseline="0" dirty="0"/>
                    </a:p>
                  </a:txBody>
                  <a:tcPr/>
                </a:tc>
                <a:tc>
                  <a:txBody>
                    <a:bodyPr/>
                    <a:lstStyle/>
                    <a:p>
                      <a:pPr algn="ctr"/>
                      <a:r>
                        <a:rPr lang="en-US" sz="1600" baseline="0" dirty="0" smtClean="0"/>
                        <a:t>11.8%</a:t>
                      </a:r>
                      <a:endParaRPr lang="en-US" sz="1600" baseline="0" dirty="0"/>
                    </a:p>
                  </a:txBody>
                  <a:tcPr/>
                </a:tc>
                <a:tc>
                  <a:txBody>
                    <a:bodyPr/>
                    <a:lstStyle/>
                    <a:p>
                      <a:pPr algn="ctr"/>
                      <a:r>
                        <a:rPr lang="en-US" sz="1600" baseline="0" dirty="0" smtClean="0"/>
                        <a:t>8.3%</a:t>
                      </a:r>
                      <a:endParaRPr lang="en-US" sz="1600" baseline="0" dirty="0"/>
                    </a:p>
                  </a:txBody>
                  <a:tcPr/>
                </a:tc>
                <a:tc>
                  <a:txBody>
                    <a:bodyPr/>
                    <a:lstStyle/>
                    <a:p>
                      <a:pPr algn="ctr"/>
                      <a:r>
                        <a:rPr lang="en-US" sz="1600" baseline="0" dirty="0" smtClean="0"/>
                        <a:t>8.0%</a:t>
                      </a:r>
                      <a:endParaRPr lang="en-US" sz="1600" baseline="0" dirty="0"/>
                    </a:p>
                  </a:txBody>
                  <a:tcPr/>
                </a:tc>
              </a:tr>
              <a:tr h="370840">
                <a:tc>
                  <a:txBody>
                    <a:bodyPr/>
                    <a:lstStyle/>
                    <a:p>
                      <a:r>
                        <a:rPr lang="en-US" sz="1600" dirty="0" smtClean="0"/>
                        <a:t>Employer Plan Selection – Decision Factors, Employee preference</a:t>
                      </a:r>
                      <a:endParaRPr lang="en-US" sz="1600" dirty="0"/>
                    </a:p>
                  </a:txBody>
                  <a:tcPr/>
                </a:tc>
                <a:tc>
                  <a:txBody>
                    <a:bodyPr/>
                    <a:lstStyle/>
                    <a:p>
                      <a:pPr algn="ctr"/>
                      <a:r>
                        <a:rPr lang="en-US" sz="1600" baseline="0" dirty="0" smtClean="0"/>
                        <a:t>9.9%</a:t>
                      </a:r>
                      <a:endParaRPr lang="en-US" sz="1600" baseline="0" dirty="0"/>
                    </a:p>
                  </a:txBody>
                  <a:tcPr/>
                </a:tc>
                <a:tc>
                  <a:txBody>
                    <a:bodyPr/>
                    <a:lstStyle/>
                    <a:p>
                      <a:pPr algn="ctr"/>
                      <a:r>
                        <a:rPr lang="en-US" sz="1600" baseline="0" dirty="0" smtClean="0"/>
                        <a:t>10.9%</a:t>
                      </a:r>
                      <a:endParaRPr lang="en-US" sz="1600" baseline="0" dirty="0"/>
                    </a:p>
                  </a:txBody>
                  <a:tcPr/>
                </a:tc>
                <a:tc>
                  <a:txBody>
                    <a:bodyPr/>
                    <a:lstStyle/>
                    <a:p>
                      <a:pPr algn="ctr"/>
                      <a:r>
                        <a:rPr lang="en-US" sz="1600" baseline="0" dirty="0" smtClean="0"/>
                        <a:t>9.4%</a:t>
                      </a:r>
                      <a:endParaRPr lang="en-US" sz="1600" baseline="0" dirty="0"/>
                    </a:p>
                  </a:txBody>
                  <a:tcPr/>
                </a:tc>
                <a:tc>
                  <a:txBody>
                    <a:bodyPr/>
                    <a:lstStyle/>
                    <a:p>
                      <a:pPr algn="ctr"/>
                      <a:r>
                        <a:rPr lang="en-US" sz="1600" baseline="0" dirty="0" smtClean="0"/>
                        <a:t>4.4%</a:t>
                      </a:r>
                      <a:endParaRPr lang="en-US" sz="1600" baseline="0" dirty="0"/>
                    </a:p>
                  </a:txBody>
                  <a:tcPr/>
                </a:tc>
              </a:tr>
              <a:tr h="370840">
                <a:tc>
                  <a:txBody>
                    <a:bodyPr/>
                    <a:lstStyle/>
                    <a:p>
                      <a:r>
                        <a:rPr lang="en-US" sz="1600" dirty="0" smtClean="0"/>
                        <a:t>Employer Plan Selection – Decision Factors, Broker referral</a:t>
                      </a:r>
                      <a:endParaRPr lang="en-US" sz="1600" dirty="0"/>
                    </a:p>
                  </a:txBody>
                  <a:tcPr/>
                </a:tc>
                <a:tc>
                  <a:txBody>
                    <a:bodyPr/>
                    <a:lstStyle/>
                    <a:p>
                      <a:pPr algn="ctr"/>
                      <a:r>
                        <a:rPr lang="en-US" sz="1600" baseline="0" dirty="0" smtClean="0"/>
                        <a:t>6.5%</a:t>
                      </a:r>
                      <a:endParaRPr lang="en-US" sz="1600" baseline="0" dirty="0"/>
                    </a:p>
                  </a:txBody>
                  <a:tcPr/>
                </a:tc>
                <a:tc>
                  <a:txBody>
                    <a:bodyPr/>
                    <a:lstStyle/>
                    <a:p>
                      <a:pPr algn="ctr"/>
                      <a:r>
                        <a:rPr lang="en-US" sz="1600" baseline="0" dirty="0" smtClean="0"/>
                        <a:t>5.5%</a:t>
                      </a:r>
                      <a:endParaRPr lang="en-US" sz="1600" baseline="0" dirty="0"/>
                    </a:p>
                  </a:txBody>
                  <a:tcPr/>
                </a:tc>
                <a:tc>
                  <a:txBody>
                    <a:bodyPr/>
                    <a:lstStyle/>
                    <a:p>
                      <a:pPr algn="ctr"/>
                      <a:r>
                        <a:rPr lang="en-US" sz="1600" baseline="0" dirty="0" smtClean="0"/>
                        <a:t>8.5%</a:t>
                      </a:r>
                      <a:endParaRPr lang="en-US" sz="1600" baseline="0" dirty="0"/>
                    </a:p>
                  </a:txBody>
                  <a:tcPr/>
                </a:tc>
                <a:tc>
                  <a:txBody>
                    <a:bodyPr/>
                    <a:lstStyle/>
                    <a:p>
                      <a:pPr algn="ctr"/>
                      <a:r>
                        <a:rPr lang="en-US" sz="1600" baseline="0" dirty="0" smtClean="0"/>
                        <a:t>7.4%</a:t>
                      </a:r>
                      <a:endParaRPr lang="en-US" sz="1600" baseline="0" dirty="0"/>
                    </a:p>
                  </a:txBody>
                  <a:tcPr/>
                </a:tc>
              </a:tr>
              <a:tr h="370840">
                <a:tc>
                  <a:txBody>
                    <a:bodyPr/>
                    <a:lstStyle/>
                    <a:p>
                      <a:r>
                        <a:rPr lang="en-US" sz="1600" dirty="0" smtClean="0"/>
                        <a:t>Employer Plan Selection – Decision Factors, Business </a:t>
                      </a:r>
                      <a:r>
                        <a:rPr lang="en-US" sz="1600" dirty="0" err="1" smtClean="0"/>
                        <a:t>Assoc</a:t>
                      </a:r>
                      <a:r>
                        <a:rPr lang="en-US" sz="1600" dirty="0" smtClean="0"/>
                        <a:t> referral</a:t>
                      </a:r>
                      <a:endParaRPr lang="en-US" sz="1600" dirty="0"/>
                    </a:p>
                  </a:txBody>
                  <a:tcPr/>
                </a:tc>
                <a:tc>
                  <a:txBody>
                    <a:bodyPr/>
                    <a:lstStyle/>
                    <a:p>
                      <a:pPr algn="ctr"/>
                      <a:r>
                        <a:rPr lang="en-US" sz="1600" baseline="0" dirty="0" smtClean="0"/>
                        <a:t>2.4%</a:t>
                      </a:r>
                      <a:endParaRPr lang="en-US" sz="1600" baseline="0" dirty="0"/>
                    </a:p>
                  </a:txBody>
                  <a:tcPr/>
                </a:tc>
                <a:tc>
                  <a:txBody>
                    <a:bodyPr/>
                    <a:lstStyle/>
                    <a:p>
                      <a:pPr algn="ctr"/>
                      <a:r>
                        <a:rPr lang="en-US" sz="1600" baseline="0" dirty="0" smtClean="0"/>
                        <a:t>2.7%</a:t>
                      </a:r>
                      <a:endParaRPr lang="en-US" sz="1600" baseline="0" dirty="0"/>
                    </a:p>
                  </a:txBody>
                  <a:tcPr/>
                </a:tc>
                <a:tc>
                  <a:txBody>
                    <a:bodyPr/>
                    <a:lstStyle/>
                    <a:p>
                      <a:pPr algn="ctr"/>
                      <a:r>
                        <a:rPr lang="en-US" sz="1600" baseline="0" dirty="0" smtClean="0"/>
                        <a:t>2.1%</a:t>
                      </a:r>
                      <a:endParaRPr lang="en-US" sz="1600" baseline="0" dirty="0"/>
                    </a:p>
                  </a:txBody>
                  <a:tcPr/>
                </a:tc>
                <a:tc>
                  <a:txBody>
                    <a:bodyPr/>
                    <a:lstStyle/>
                    <a:p>
                      <a:pPr algn="ctr"/>
                      <a:r>
                        <a:rPr lang="en-US" sz="1600" baseline="0" dirty="0" smtClean="0"/>
                        <a:t>0.8%</a:t>
                      </a:r>
                      <a:endParaRPr lang="en-US" sz="1600" baseline="0" dirty="0"/>
                    </a:p>
                  </a:txBody>
                  <a:tcPr/>
                </a:tc>
              </a:tr>
              <a:tr h="370840">
                <a:tc>
                  <a:txBody>
                    <a:bodyPr/>
                    <a:lstStyle/>
                    <a:p>
                      <a:r>
                        <a:rPr lang="en-US" sz="1600" dirty="0" smtClean="0"/>
                        <a:t>Employer Plan Selection – Decision Factors, Cost</a:t>
                      </a:r>
                      <a:endParaRPr lang="en-US" sz="1600" dirty="0"/>
                    </a:p>
                  </a:txBody>
                  <a:tcPr/>
                </a:tc>
                <a:tc>
                  <a:txBody>
                    <a:bodyPr/>
                    <a:lstStyle/>
                    <a:p>
                      <a:pPr algn="ctr"/>
                      <a:r>
                        <a:rPr lang="en-US" sz="1600" baseline="0" dirty="0" smtClean="0"/>
                        <a:t>35.3%</a:t>
                      </a:r>
                      <a:endParaRPr lang="en-US" sz="1600" baseline="0" dirty="0"/>
                    </a:p>
                  </a:txBody>
                  <a:tcPr/>
                </a:tc>
                <a:tc>
                  <a:txBody>
                    <a:bodyPr/>
                    <a:lstStyle/>
                    <a:p>
                      <a:pPr algn="ctr"/>
                      <a:r>
                        <a:rPr lang="en-US" sz="1600" baseline="0" dirty="0" smtClean="0"/>
                        <a:t>33.6%</a:t>
                      </a:r>
                      <a:endParaRPr lang="en-US" sz="1600" baseline="0" dirty="0"/>
                    </a:p>
                  </a:txBody>
                  <a:tcPr/>
                </a:tc>
                <a:tc>
                  <a:txBody>
                    <a:bodyPr/>
                    <a:lstStyle/>
                    <a:p>
                      <a:pPr algn="ctr"/>
                      <a:r>
                        <a:rPr lang="en-US" sz="1600" baseline="0" dirty="0" smtClean="0"/>
                        <a:t>39.4%</a:t>
                      </a:r>
                      <a:endParaRPr lang="en-US" sz="1600" baseline="0" dirty="0"/>
                    </a:p>
                  </a:txBody>
                  <a:tcPr/>
                </a:tc>
                <a:tc>
                  <a:txBody>
                    <a:bodyPr/>
                    <a:lstStyle/>
                    <a:p>
                      <a:pPr algn="ctr"/>
                      <a:r>
                        <a:rPr lang="en-US" sz="1600" baseline="0" dirty="0" smtClean="0"/>
                        <a:t>33.5%</a:t>
                      </a:r>
                      <a:endParaRPr lang="en-US" sz="1600" baseline="0" dirty="0"/>
                    </a:p>
                  </a:txBody>
                  <a:tcPr/>
                </a:tc>
              </a:tr>
              <a:tr h="370840">
                <a:tc>
                  <a:txBody>
                    <a:bodyPr/>
                    <a:lstStyle/>
                    <a:p>
                      <a:r>
                        <a:rPr lang="en-US" sz="1600" dirty="0" smtClean="0"/>
                        <a:t>Employer Plan Selection – Decision Factors, Flexibility to create options</a:t>
                      </a:r>
                      <a:endParaRPr lang="en-US" sz="1600" dirty="0"/>
                    </a:p>
                  </a:txBody>
                  <a:tcPr/>
                </a:tc>
                <a:tc>
                  <a:txBody>
                    <a:bodyPr/>
                    <a:lstStyle/>
                    <a:p>
                      <a:pPr algn="ctr"/>
                      <a:r>
                        <a:rPr lang="en-US" sz="1600" baseline="0" dirty="0" smtClean="0"/>
                        <a:t>17.5%</a:t>
                      </a:r>
                      <a:endParaRPr lang="en-US" sz="1600" baseline="0" dirty="0"/>
                    </a:p>
                  </a:txBody>
                  <a:tcPr/>
                </a:tc>
                <a:tc>
                  <a:txBody>
                    <a:bodyPr/>
                    <a:lstStyle/>
                    <a:p>
                      <a:pPr algn="ctr"/>
                      <a:r>
                        <a:rPr lang="en-US" sz="1600" baseline="0" dirty="0" smtClean="0"/>
                        <a:t>16.4%</a:t>
                      </a:r>
                      <a:endParaRPr lang="en-US" sz="1600" baseline="0" dirty="0"/>
                    </a:p>
                  </a:txBody>
                  <a:tcPr/>
                </a:tc>
                <a:tc>
                  <a:txBody>
                    <a:bodyPr/>
                    <a:lstStyle/>
                    <a:p>
                      <a:pPr algn="ctr"/>
                      <a:r>
                        <a:rPr lang="en-US" sz="1600" baseline="0" dirty="0" smtClean="0"/>
                        <a:t>16.1%</a:t>
                      </a:r>
                      <a:endParaRPr lang="en-US" sz="1600" baseline="0" dirty="0"/>
                    </a:p>
                  </a:txBody>
                  <a:tcPr/>
                </a:tc>
                <a:tc>
                  <a:txBody>
                    <a:bodyPr/>
                    <a:lstStyle/>
                    <a:p>
                      <a:pPr algn="ctr"/>
                      <a:r>
                        <a:rPr lang="en-US" sz="1600" baseline="0" dirty="0" smtClean="0"/>
                        <a:t>29.3%*</a:t>
                      </a:r>
                      <a:r>
                        <a:rPr lang="en-US" sz="1600" baseline="30000" dirty="0" smtClean="0"/>
                        <a:t>1</a:t>
                      </a:r>
                      <a:endParaRPr lang="en-US" sz="1600" baseline="30000" dirty="0"/>
                    </a:p>
                  </a:txBody>
                  <a:tcPr/>
                </a:tc>
              </a:tr>
            </a:tbl>
          </a:graphicData>
        </a:graphic>
      </p:graphicFrame>
      <p:sp>
        <p:nvSpPr>
          <p:cNvPr id="5" name="TextBox 4"/>
          <p:cNvSpPr txBox="1"/>
          <p:nvPr/>
        </p:nvSpPr>
        <p:spPr>
          <a:xfrm>
            <a:off x="838200" y="5923681"/>
            <a:ext cx="10515600" cy="738664"/>
          </a:xfrm>
          <a:prstGeom prst="rect">
            <a:avLst/>
          </a:prstGeom>
          <a:noFill/>
        </p:spPr>
        <p:txBody>
          <a:bodyPr wrap="square" rtlCol="0">
            <a:spAutoFit/>
          </a:bodyPr>
          <a:lstStyle/>
          <a:p>
            <a:r>
              <a:rPr lang="en-US" sz="1400" dirty="0" smtClean="0"/>
              <a:t>*</a:t>
            </a:r>
            <a:r>
              <a:rPr lang="en-US" sz="1400" baseline="30000" dirty="0" smtClean="0"/>
              <a:t>1</a:t>
            </a:r>
            <a:r>
              <a:rPr lang="en-US" sz="1400" dirty="0" smtClean="0"/>
              <a:t> – significantly different from both 3-10 and 11-50 employee groups</a:t>
            </a:r>
          </a:p>
          <a:p>
            <a:r>
              <a:rPr lang="en-US" sz="1400" dirty="0" smtClean="0"/>
              <a:t>Statistical significance at 95% level.</a:t>
            </a:r>
          </a:p>
          <a:p>
            <a:r>
              <a:rPr lang="en-US" sz="1400" dirty="0"/>
              <a:t>Source: Massachusetts Employer Survey (MES</a:t>
            </a:r>
            <a:r>
              <a:rPr lang="en-US" sz="1400" dirty="0" smtClean="0"/>
              <a:t>)</a:t>
            </a:r>
            <a:endParaRPr lang="en-US" sz="1400" dirty="0"/>
          </a:p>
        </p:txBody>
      </p:sp>
    </p:spTree>
    <p:extLst>
      <p:ext uri="{BB962C8B-B14F-4D97-AF65-F5344CB8AC3E}">
        <p14:creationId xmlns:p14="http://schemas.microsoft.com/office/powerpoint/2010/main" val="4297058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Employers </a:t>
            </a:r>
            <a:r>
              <a:rPr lang="en-US" sz="3600" dirty="0"/>
              <a:t>O</a:t>
            </a:r>
            <a:r>
              <a:rPr lang="en-US" sz="3600" dirty="0" smtClean="0"/>
              <a:t>ffering </a:t>
            </a:r>
            <a:r>
              <a:rPr lang="en-US" sz="3600" dirty="0"/>
              <a:t>H</a:t>
            </a:r>
            <a:r>
              <a:rPr lang="en-US" sz="3600" dirty="0" smtClean="0"/>
              <a:t>ealth </a:t>
            </a:r>
            <a:r>
              <a:rPr lang="en-US" sz="3600" dirty="0"/>
              <a:t>I</a:t>
            </a:r>
            <a:r>
              <a:rPr lang="en-US" sz="3600" dirty="0" smtClean="0"/>
              <a:t>nsurance: Massachusetts Compared to the Nation (2001-2014)</a:t>
            </a:r>
            <a:endParaRPr lang="en-US" sz="36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593894476"/>
              </p:ext>
            </p:extLst>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1114946" y="6127332"/>
            <a:ext cx="9833317" cy="523220"/>
          </a:xfrm>
          <a:prstGeom prst="rect">
            <a:avLst/>
          </a:prstGeom>
          <a:noFill/>
        </p:spPr>
        <p:txBody>
          <a:bodyPr wrap="square" rtlCol="0">
            <a:spAutoFit/>
          </a:bodyPr>
          <a:lstStyle/>
          <a:p>
            <a:endParaRPr lang="en-US" sz="1400" dirty="0" smtClean="0"/>
          </a:p>
          <a:p>
            <a:r>
              <a:rPr lang="en-US" sz="1400" dirty="0" smtClean="0"/>
              <a:t>Source: Massachusetts Employer Survey (MES), Kaiser/HRET Survey of Employer Sponsored Benefits </a:t>
            </a:r>
            <a:endParaRPr lang="en-US" sz="1400" dirty="0"/>
          </a:p>
        </p:txBody>
      </p:sp>
    </p:spTree>
    <p:extLst>
      <p:ext uri="{BB962C8B-B14F-4D97-AF65-F5344CB8AC3E}">
        <p14:creationId xmlns:p14="http://schemas.microsoft.com/office/powerpoint/2010/main" val="152191094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10579"/>
            <a:ext cx="10092397" cy="1069780"/>
          </a:xfrm>
        </p:spPr>
        <p:txBody>
          <a:bodyPr>
            <a:normAutofit fontScale="90000"/>
          </a:bodyPr>
          <a:lstStyle/>
          <a:p>
            <a:r>
              <a:rPr lang="en-US" sz="3600" dirty="0" smtClean="0"/>
              <a:t>Employee Utilization Information by Employer Size (2014)</a:t>
            </a:r>
            <a:endParaRPr lang="en-US" sz="36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560529151"/>
              </p:ext>
            </p:extLst>
          </p:nvPr>
        </p:nvGraphicFramePr>
        <p:xfrm>
          <a:off x="838200" y="1464210"/>
          <a:ext cx="10515603" cy="1920240"/>
        </p:xfrm>
        <a:graphic>
          <a:graphicData uri="http://schemas.openxmlformats.org/drawingml/2006/table">
            <a:tbl>
              <a:tblPr firstRow="1" bandRow="1">
                <a:tableStyleId>{5C22544A-7EE6-4342-B048-85BDC9FD1C3A}</a:tableStyleId>
              </a:tblPr>
              <a:tblGrid>
                <a:gridCol w="5433811"/>
                <a:gridCol w="1287888"/>
                <a:gridCol w="1300766"/>
                <a:gridCol w="1236372"/>
                <a:gridCol w="1256766"/>
              </a:tblGrid>
              <a:tr h="370840">
                <a:tc>
                  <a:txBody>
                    <a:bodyPr/>
                    <a:lstStyle/>
                    <a:p>
                      <a:endParaRPr lang="en-US" sz="1800" dirty="0"/>
                    </a:p>
                  </a:txBody>
                  <a:tcPr>
                    <a:solidFill>
                      <a:schemeClr val="accent1"/>
                    </a:solidFill>
                  </a:tcPr>
                </a:tc>
                <a:tc>
                  <a:txBody>
                    <a:bodyPr/>
                    <a:lstStyle/>
                    <a:p>
                      <a:pPr algn="ctr"/>
                      <a:r>
                        <a:rPr lang="en-US" sz="1800" dirty="0" smtClean="0"/>
                        <a:t>All Employers</a:t>
                      </a:r>
                      <a:endParaRPr lang="en-US" sz="1800" dirty="0"/>
                    </a:p>
                  </a:txBody>
                  <a:tcPr>
                    <a:solidFill>
                      <a:schemeClr val="accent1"/>
                    </a:solidFill>
                  </a:tcPr>
                </a:tc>
                <a:tc>
                  <a:txBody>
                    <a:bodyPr/>
                    <a:lstStyle/>
                    <a:p>
                      <a:pPr algn="ctr"/>
                      <a:r>
                        <a:rPr lang="en-US" sz="1800" dirty="0" smtClean="0"/>
                        <a:t>3-10 Employees</a:t>
                      </a:r>
                      <a:endParaRPr lang="en-US" sz="1800" dirty="0"/>
                    </a:p>
                  </a:txBody>
                  <a:tcPr>
                    <a:solidFill>
                      <a:schemeClr val="accent1"/>
                    </a:solidFill>
                  </a:tcPr>
                </a:tc>
                <a:tc>
                  <a:txBody>
                    <a:bodyPr/>
                    <a:lstStyle/>
                    <a:p>
                      <a:pPr algn="ctr"/>
                      <a:r>
                        <a:rPr lang="en-US" sz="1800" dirty="0" smtClean="0"/>
                        <a:t>11-50 Employees</a:t>
                      </a:r>
                      <a:endParaRPr lang="en-US" sz="1800" dirty="0"/>
                    </a:p>
                  </a:txBody>
                  <a:tcPr>
                    <a:solidFill>
                      <a:schemeClr val="accent1"/>
                    </a:solidFill>
                  </a:tcPr>
                </a:tc>
                <a:tc>
                  <a:txBody>
                    <a:bodyPr/>
                    <a:lstStyle/>
                    <a:p>
                      <a:pPr algn="ctr"/>
                      <a:r>
                        <a:rPr lang="en-US" sz="1800" dirty="0" smtClean="0"/>
                        <a:t>51+ Employees</a:t>
                      </a:r>
                      <a:endParaRPr lang="en-US" sz="1800" dirty="0"/>
                    </a:p>
                  </a:txBody>
                  <a:tcPr>
                    <a:solidFill>
                      <a:schemeClr val="accent1"/>
                    </a:solidFill>
                  </a:tcPr>
                </a:tc>
              </a:tr>
              <a:tr h="370840">
                <a:tc>
                  <a:txBody>
                    <a:bodyPr/>
                    <a:lstStyle/>
                    <a:p>
                      <a:r>
                        <a:rPr lang="en-US" sz="1800" dirty="0" smtClean="0"/>
                        <a:t>Gets Employee Health Care Utilization Information from Broker</a:t>
                      </a:r>
                      <a:endParaRPr lang="en-US" sz="1800" dirty="0"/>
                    </a:p>
                  </a:txBody>
                  <a:tcPr/>
                </a:tc>
                <a:tc>
                  <a:txBody>
                    <a:bodyPr/>
                    <a:lstStyle/>
                    <a:p>
                      <a:pPr algn="ctr"/>
                      <a:r>
                        <a:rPr lang="en-US" sz="1800" baseline="0" dirty="0" smtClean="0"/>
                        <a:t>30.3%</a:t>
                      </a:r>
                      <a:endParaRPr lang="en-US" sz="1800" baseline="0" dirty="0"/>
                    </a:p>
                  </a:txBody>
                  <a:tcPr/>
                </a:tc>
                <a:tc>
                  <a:txBody>
                    <a:bodyPr/>
                    <a:lstStyle/>
                    <a:p>
                      <a:pPr algn="ctr"/>
                      <a:r>
                        <a:rPr lang="en-US" sz="1800" baseline="0" dirty="0" smtClean="0"/>
                        <a:t>19.4%</a:t>
                      </a:r>
                      <a:endParaRPr lang="en-US" sz="1800" baseline="0" dirty="0"/>
                    </a:p>
                  </a:txBody>
                  <a:tcPr/>
                </a:tc>
                <a:tc>
                  <a:txBody>
                    <a:bodyPr/>
                    <a:lstStyle/>
                    <a:p>
                      <a:pPr algn="ctr"/>
                      <a:r>
                        <a:rPr lang="en-US" sz="1800" baseline="0" dirty="0" smtClean="0"/>
                        <a:t>39.3%*</a:t>
                      </a:r>
                      <a:r>
                        <a:rPr lang="en-US" sz="1800" baseline="30000" dirty="0" smtClean="0"/>
                        <a:t>1</a:t>
                      </a:r>
                      <a:endParaRPr lang="en-US" sz="1800" baseline="30000" dirty="0"/>
                    </a:p>
                  </a:txBody>
                  <a:tcPr/>
                </a:tc>
                <a:tc>
                  <a:txBody>
                    <a:bodyPr/>
                    <a:lstStyle/>
                    <a:p>
                      <a:pPr algn="ctr"/>
                      <a:r>
                        <a:rPr lang="en-US" sz="1800" baseline="0" dirty="0" smtClean="0"/>
                        <a:t>72.7%*</a:t>
                      </a:r>
                      <a:r>
                        <a:rPr lang="en-US" sz="1800" baseline="30000" dirty="0" smtClean="0"/>
                        <a:t>2</a:t>
                      </a:r>
                      <a:endParaRPr lang="en-US" sz="1800" baseline="30000" dirty="0"/>
                    </a:p>
                  </a:txBody>
                  <a:tcPr/>
                </a:tc>
              </a:tr>
              <a:tr h="370840">
                <a:tc>
                  <a:txBody>
                    <a:bodyPr/>
                    <a:lstStyle/>
                    <a:p>
                      <a:r>
                        <a:rPr lang="en-US" sz="1800" dirty="0" smtClean="0"/>
                        <a:t>Gets Employee Health Care</a:t>
                      </a:r>
                      <a:r>
                        <a:rPr lang="en-US" sz="1800" baseline="0" dirty="0" smtClean="0"/>
                        <a:t> Utilization Information from insurance company</a:t>
                      </a:r>
                      <a:endParaRPr lang="en-US" sz="1800" dirty="0"/>
                    </a:p>
                  </a:txBody>
                  <a:tcPr/>
                </a:tc>
                <a:tc>
                  <a:txBody>
                    <a:bodyPr/>
                    <a:lstStyle/>
                    <a:p>
                      <a:pPr algn="ctr"/>
                      <a:r>
                        <a:rPr lang="en-US" sz="1800" baseline="0" dirty="0" smtClean="0"/>
                        <a:t>33.0%</a:t>
                      </a:r>
                      <a:endParaRPr lang="en-US" sz="1800" baseline="0" dirty="0"/>
                    </a:p>
                  </a:txBody>
                  <a:tcPr/>
                </a:tc>
                <a:tc>
                  <a:txBody>
                    <a:bodyPr/>
                    <a:lstStyle/>
                    <a:p>
                      <a:pPr algn="ctr"/>
                      <a:r>
                        <a:rPr lang="en-US" sz="1800" baseline="0" dirty="0" smtClean="0"/>
                        <a:t>29.1%</a:t>
                      </a:r>
                      <a:endParaRPr lang="en-US" sz="1800" baseline="0" dirty="0"/>
                    </a:p>
                  </a:txBody>
                  <a:tcPr/>
                </a:tc>
                <a:tc>
                  <a:txBody>
                    <a:bodyPr/>
                    <a:lstStyle/>
                    <a:p>
                      <a:pPr algn="ctr"/>
                      <a:r>
                        <a:rPr lang="en-US" sz="1800" baseline="0" dirty="0" smtClean="0">
                          <a:solidFill>
                            <a:schemeClr val="tx1"/>
                          </a:solidFill>
                        </a:rPr>
                        <a:t>35.5%</a:t>
                      </a:r>
                      <a:endParaRPr lang="en-US" sz="1800" baseline="0" dirty="0">
                        <a:solidFill>
                          <a:schemeClr val="tx1"/>
                        </a:solidFill>
                      </a:endParaRPr>
                    </a:p>
                  </a:txBody>
                  <a:tcPr/>
                </a:tc>
                <a:tc>
                  <a:txBody>
                    <a:bodyPr/>
                    <a:lstStyle/>
                    <a:p>
                      <a:pPr algn="ctr"/>
                      <a:r>
                        <a:rPr lang="en-US" sz="1800" baseline="0" dirty="0" smtClean="0"/>
                        <a:t>55.7%*</a:t>
                      </a:r>
                      <a:r>
                        <a:rPr lang="en-US" sz="1800" baseline="30000" dirty="0" smtClean="0"/>
                        <a:t>2</a:t>
                      </a:r>
                      <a:endParaRPr lang="en-US" sz="1800" baseline="30000" dirty="0"/>
                    </a:p>
                  </a:txBody>
                  <a:tcPr/>
                </a:tc>
              </a:tr>
            </a:tbl>
          </a:graphicData>
        </a:graphic>
      </p:graphicFrame>
      <p:sp>
        <p:nvSpPr>
          <p:cNvPr id="5" name="TextBox 4"/>
          <p:cNvSpPr txBox="1"/>
          <p:nvPr/>
        </p:nvSpPr>
        <p:spPr>
          <a:xfrm>
            <a:off x="838200" y="5663311"/>
            <a:ext cx="10515600" cy="954107"/>
          </a:xfrm>
          <a:prstGeom prst="rect">
            <a:avLst/>
          </a:prstGeom>
          <a:noFill/>
        </p:spPr>
        <p:txBody>
          <a:bodyPr wrap="square" rtlCol="0">
            <a:spAutoFit/>
          </a:bodyPr>
          <a:lstStyle/>
          <a:p>
            <a:r>
              <a:rPr lang="en-US" sz="1400" dirty="0" smtClean="0"/>
              <a:t>*</a:t>
            </a:r>
            <a:r>
              <a:rPr lang="en-US" sz="1400" baseline="30000" dirty="0" smtClean="0"/>
              <a:t>1</a:t>
            </a:r>
            <a:r>
              <a:rPr lang="en-US" sz="1400" dirty="0" smtClean="0"/>
              <a:t> – significantly different from 3-10 employee group</a:t>
            </a:r>
          </a:p>
          <a:p>
            <a:r>
              <a:rPr lang="en-US" sz="1400" dirty="0" smtClean="0"/>
              <a:t>*</a:t>
            </a:r>
            <a:r>
              <a:rPr lang="en-US" sz="1400" baseline="30000" dirty="0" smtClean="0"/>
              <a:t>2</a:t>
            </a:r>
            <a:r>
              <a:rPr lang="en-US" sz="1400" dirty="0" smtClean="0"/>
              <a:t> – significantly different from both 3-10 and 11-50 employee groups</a:t>
            </a:r>
          </a:p>
          <a:p>
            <a:r>
              <a:rPr lang="en-US" sz="1400" dirty="0" smtClean="0"/>
              <a:t>Statistical significance at 95% level.</a:t>
            </a:r>
          </a:p>
          <a:p>
            <a:r>
              <a:rPr lang="en-US" sz="1400" dirty="0"/>
              <a:t>Source: Massachusetts Employer Survey (MES</a:t>
            </a:r>
            <a:r>
              <a:rPr lang="en-US" sz="1400" dirty="0" smtClean="0"/>
              <a:t>)</a:t>
            </a:r>
            <a:endParaRPr lang="en-US" sz="1400" dirty="0"/>
          </a:p>
        </p:txBody>
      </p:sp>
    </p:spTree>
    <p:extLst>
      <p:ext uri="{BB962C8B-B14F-4D97-AF65-F5344CB8AC3E}">
        <p14:creationId xmlns:p14="http://schemas.microsoft.com/office/powerpoint/2010/main" val="338749393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10579"/>
            <a:ext cx="10092397" cy="1069780"/>
          </a:xfrm>
        </p:spPr>
        <p:txBody>
          <a:bodyPr>
            <a:normAutofit/>
          </a:bodyPr>
          <a:lstStyle/>
          <a:p>
            <a:r>
              <a:rPr lang="en-US" sz="3600" dirty="0" smtClean="0"/>
              <a:t>Health Plan Changes (2011-2014)</a:t>
            </a:r>
            <a:endParaRPr lang="en-US" sz="36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58688298"/>
              </p:ext>
            </p:extLst>
          </p:nvPr>
        </p:nvGraphicFramePr>
        <p:xfrm>
          <a:off x="838200" y="1514868"/>
          <a:ext cx="10134600" cy="2743200"/>
        </p:xfrm>
        <a:graphic>
          <a:graphicData uri="http://schemas.openxmlformats.org/drawingml/2006/table">
            <a:tbl>
              <a:tblPr firstRow="1" bandRow="1">
                <a:tableStyleId>{5C22544A-7EE6-4342-B048-85BDC9FD1C3A}</a:tableStyleId>
              </a:tblPr>
              <a:tblGrid>
                <a:gridCol w="5433811"/>
                <a:gridCol w="2318197"/>
                <a:gridCol w="1159099"/>
                <a:gridCol w="1223493"/>
              </a:tblGrid>
              <a:tr h="0">
                <a:tc>
                  <a:txBody>
                    <a:bodyPr/>
                    <a:lstStyle/>
                    <a:p>
                      <a:endParaRPr lang="en-US" sz="1800" dirty="0"/>
                    </a:p>
                  </a:txBody>
                  <a:tcPr>
                    <a:solidFill>
                      <a:schemeClr val="accent1"/>
                    </a:solidFill>
                  </a:tcPr>
                </a:tc>
                <a:tc>
                  <a:txBody>
                    <a:bodyPr/>
                    <a:lstStyle/>
                    <a:p>
                      <a:pPr algn="ctr"/>
                      <a:endParaRPr lang="en-US" sz="1800" dirty="0"/>
                    </a:p>
                  </a:txBody>
                  <a:tcPr>
                    <a:solidFill>
                      <a:schemeClr val="accent1"/>
                    </a:solidFill>
                  </a:tcPr>
                </a:tc>
                <a:tc>
                  <a:txBody>
                    <a:bodyPr/>
                    <a:lstStyle/>
                    <a:p>
                      <a:pPr algn="ctr"/>
                      <a:r>
                        <a:rPr lang="en-US" sz="1800" dirty="0" smtClean="0"/>
                        <a:t>2011</a:t>
                      </a:r>
                      <a:endParaRPr lang="en-US" sz="1800" dirty="0"/>
                    </a:p>
                  </a:txBody>
                  <a:tcPr>
                    <a:solidFill>
                      <a:schemeClr val="accent1"/>
                    </a:solidFill>
                  </a:tcPr>
                </a:tc>
                <a:tc>
                  <a:txBody>
                    <a:bodyPr/>
                    <a:lstStyle/>
                    <a:p>
                      <a:pPr algn="ctr"/>
                      <a:r>
                        <a:rPr lang="en-US" sz="1800" dirty="0" smtClean="0"/>
                        <a:t>2014</a:t>
                      </a:r>
                      <a:endParaRPr lang="en-US" sz="1800" dirty="0"/>
                    </a:p>
                  </a:txBody>
                  <a:tcPr>
                    <a:solidFill>
                      <a:schemeClr val="accent1"/>
                    </a:solidFill>
                  </a:tcPr>
                </a:tc>
              </a:tr>
              <a:tr h="370840">
                <a:tc>
                  <a:txBody>
                    <a:bodyPr/>
                    <a:lstStyle/>
                    <a:p>
                      <a:r>
                        <a:rPr lang="en-US" sz="1800" dirty="0" smtClean="0"/>
                        <a:t>Employer</a:t>
                      </a:r>
                      <a:r>
                        <a:rPr lang="en-US" sz="1800" baseline="0" dirty="0" smtClean="0"/>
                        <a:t> offers high deductible health plan</a:t>
                      </a:r>
                    </a:p>
                    <a:p>
                      <a:endParaRPr lang="en-US" sz="1800" baseline="0" dirty="0" smtClean="0"/>
                    </a:p>
                    <a:p>
                      <a:endParaRPr lang="en-US" sz="1800" baseline="0" dirty="0" smtClean="0"/>
                    </a:p>
                    <a:p>
                      <a:endParaRPr lang="en-US" sz="1800" dirty="0"/>
                    </a:p>
                  </a:txBody>
                  <a:tcPr/>
                </a:tc>
                <a:tc>
                  <a:txBody>
                    <a:bodyPr/>
                    <a:lstStyle/>
                    <a:p>
                      <a:pPr algn="ctr"/>
                      <a:r>
                        <a:rPr lang="en-US" sz="1800" baseline="0" dirty="0" smtClean="0"/>
                        <a:t>3-10 employees</a:t>
                      </a:r>
                    </a:p>
                    <a:p>
                      <a:pPr algn="ctr"/>
                      <a:r>
                        <a:rPr lang="en-US" sz="1800" baseline="0" dirty="0" smtClean="0"/>
                        <a:t>11-50 employees</a:t>
                      </a:r>
                    </a:p>
                    <a:p>
                      <a:pPr algn="ctr"/>
                      <a:r>
                        <a:rPr lang="en-US" sz="1800" baseline="0" dirty="0" smtClean="0"/>
                        <a:t>51+ employees</a:t>
                      </a:r>
                    </a:p>
                    <a:p>
                      <a:pPr algn="ctr"/>
                      <a:r>
                        <a:rPr lang="en-US" sz="1800" baseline="0" dirty="0" smtClean="0"/>
                        <a:t>All sized employers</a:t>
                      </a:r>
                      <a:endParaRPr lang="en-US" sz="1800" baseline="0" dirty="0"/>
                    </a:p>
                  </a:txBody>
                  <a:tcPr/>
                </a:tc>
                <a:tc>
                  <a:txBody>
                    <a:bodyPr/>
                    <a:lstStyle/>
                    <a:p>
                      <a:pPr algn="ctr"/>
                      <a:r>
                        <a:rPr lang="en-US" sz="1800" baseline="0" dirty="0" smtClean="0"/>
                        <a:t>30.8%</a:t>
                      </a:r>
                    </a:p>
                    <a:p>
                      <a:pPr algn="ctr"/>
                      <a:r>
                        <a:rPr lang="en-US" sz="1800" baseline="0" dirty="0" smtClean="0"/>
                        <a:t>37.0%</a:t>
                      </a:r>
                    </a:p>
                    <a:p>
                      <a:pPr algn="ctr"/>
                      <a:r>
                        <a:rPr lang="en-US" sz="1800" baseline="0" dirty="0" smtClean="0"/>
                        <a:t>36.3%</a:t>
                      </a:r>
                    </a:p>
                    <a:p>
                      <a:pPr algn="ctr"/>
                      <a:r>
                        <a:rPr lang="en-US" sz="1800" baseline="0" dirty="0" smtClean="0"/>
                        <a:t>33.4%</a:t>
                      </a:r>
                      <a:endParaRPr lang="en-US" sz="1800" baseline="0" dirty="0"/>
                    </a:p>
                  </a:txBody>
                  <a:tcPr/>
                </a:tc>
                <a:tc>
                  <a:txBody>
                    <a:bodyPr/>
                    <a:lstStyle/>
                    <a:p>
                      <a:pPr algn="ctr"/>
                      <a:r>
                        <a:rPr lang="en-US" sz="1800" baseline="0" dirty="0" smtClean="0"/>
                        <a:t>39.2%</a:t>
                      </a:r>
                    </a:p>
                    <a:p>
                      <a:pPr algn="ctr"/>
                      <a:r>
                        <a:rPr lang="en-US" sz="1800" baseline="0" dirty="0" smtClean="0"/>
                        <a:t>56.7%*</a:t>
                      </a:r>
                    </a:p>
                    <a:p>
                      <a:pPr algn="ctr"/>
                      <a:r>
                        <a:rPr lang="en-US" sz="1800" baseline="0" dirty="0" smtClean="0"/>
                        <a:t>49.8%</a:t>
                      </a:r>
                    </a:p>
                    <a:p>
                      <a:pPr algn="ctr"/>
                      <a:r>
                        <a:rPr lang="en-US" sz="1800" baseline="0" dirty="0" smtClean="0"/>
                        <a:t>45.3%*</a:t>
                      </a:r>
                      <a:endParaRPr lang="en-US" sz="1800" baseline="0" dirty="0"/>
                    </a:p>
                  </a:txBody>
                  <a:tcPr/>
                </a:tc>
              </a:tr>
              <a:tr h="370840">
                <a:tc>
                  <a:txBody>
                    <a:bodyPr/>
                    <a:lstStyle/>
                    <a:p>
                      <a:r>
                        <a:rPr lang="en-US" sz="1800" dirty="0" smtClean="0"/>
                        <a:t>Employer</a:t>
                      </a:r>
                      <a:r>
                        <a:rPr lang="en-US" sz="1800" baseline="0" dirty="0" smtClean="0"/>
                        <a:t> offers self-funded health plan</a:t>
                      </a:r>
                    </a:p>
                    <a:p>
                      <a:endParaRPr lang="en-US" sz="1800" baseline="0" dirty="0" smtClean="0"/>
                    </a:p>
                    <a:p>
                      <a:endParaRPr lang="en-US" sz="1800" baseline="0" dirty="0" smtClean="0"/>
                    </a:p>
                    <a:p>
                      <a:endParaRPr lang="en-US" sz="1800" dirty="0"/>
                    </a:p>
                  </a:txBody>
                  <a:tcPr/>
                </a:tc>
                <a:tc>
                  <a:txBody>
                    <a:bodyPr/>
                    <a:lstStyle/>
                    <a:p>
                      <a:pPr algn="ctr"/>
                      <a:r>
                        <a:rPr lang="en-US" sz="1800" baseline="0" dirty="0" smtClean="0"/>
                        <a:t>3-10 employees</a:t>
                      </a:r>
                    </a:p>
                    <a:p>
                      <a:pPr algn="ctr"/>
                      <a:r>
                        <a:rPr lang="en-US" sz="1800" baseline="0" dirty="0" smtClean="0"/>
                        <a:t>11-50 employees</a:t>
                      </a:r>
                    </a:p>
                    <a:p>
                      <a:pPr algn="ctr"/>
                      <a:r>
                        <a:rPr lang="en-US" sz="1800" baseline="0" dirty="0" smtClean="0"/>
                        <a:t>51+ employees</a:t>
                      </a:r>
                    </a:p>
                    <a:p>
                      <a:pPr algn="ctr"/>
                      <a:r>
                        <a:rPr lang="en-US" sz="1800" baseline="0" dirty="0" smtClean="0"/>
                        <a:t>All sized employers</a:t>
                      </a:r>
                    </a:p>
                  </a:txBody>
                  <a:tcPr/>
                </a:tc>
                <a:tc>
                  <a:txBody>
                    <a:bodyPr/>
                    <a:lstStyle/>
                    <a:p>
                      <a:pPr algn="ctr"/>
                      <a:r>
                        <a:rPr lang="en-US" sz="1800" baseline="0" dirty="0" smtClean="0"/>
                        <a:t>10.7%</a:t>
                      </a:r>
                    </a:p>
                    <a:p>
                      <a:pPr algn="ctr"/>
                      <a:r>
                        <a:rPr lang="en-US" sz="1800" baseline="0" dirty="0" smtClean="0"/>
                        <a:t>9.8%</a:t>
                      </a:r>
                    </a:p>
                    <a:p>
                      <a:pPr algn="ctr"/>
                      <a:r>
                        <a:rPr lang="en-US" sz="1800" baseline="0" dirty="0" smtClean="0"/>
                        <a:t>21.8%</a:t>
                      </a:r>
                    </a:p>
                    <a:p>
                      <a:pPr algn="ctr"/>
                      <a:r>
                        <a:rPr lang="en-US" sz="1800" baseline="0" dirty="0" smtClean="0"/>
                        <a:t>11.5%</a:t>
                      </a:r>
                      <a:endParaRPr lang="en-US" sz="1800" baseline="0" dirty="0"/>
                    </a:p>
                  </a:txBody>
                  <a:tcPr/>
                </a:tc>
                <a:tc>
                  <a:txBody>
                    <a:bodyPr/>
                    <a:lstStyle/>
                    <a:p>
                      <a:pPr algn="ctr"/>
                      <a:r>
                        <a:rPr lang="en-US" sz="1800" baseline="0" dirty="0" smtClean="0"/>
                        <a:t>18.8%</a:t>
                      </a:r>
                    </a:p>
                    <a:p>
                      <a:pPr algn="ctr"/>
                      <a:r>
                        <a:rPr lang="en-US" sz="1800" baseline="0" dirty="0" smtClean="0"/>
                        <a:t>15.0%</a:t>
                      </a:r>
                    </a:p>
                    <a:p>
                      <a:pPr algn="ctr"/>
                      <a:r>
                        <a:rPr lang="en-US" sz="1800" baseline="0" dirty="0" smtClean="0"/>
                        <a:t>25.8%</a:t>
                      </a:r>
                    </a:p>
                    <a:p>
                      <a:pPr algn="ctr"/>
                      <a:r>
                        <a:rPr lang="en-US" sz="1800" baseline="0" dirty="0" smtClean="0"/>
                        <a:t>18.5%</a:t>
                      </a:r>
                      <a:endParaRPr lang="en-US" sz="1800" baseline="0" dirty="0"/>
                    </a:p>
                  </a:txBody>
                  <a:tcPr/>
                </a:tc>
              </a:tr>
            </a:tbl>
          </a:graphicData>
        </a:graphic>
      </p:graphicFrame>
      <p:sp>
        <p:nvSpPr>
          <p:cNvPr id="5" name="TextBox 4"/>
          <p:cNvSpPr txBox="1"/>
          <p:nvPr/>
        </p:nvSpPr>
        <p:spPr>
          <a:xfrm>
            <a:off x="838200" y="5665169"/>
            <a:ext cx="10515600" cy="954107"/>
          </a:xfrm>
          <a:prstGeom prst="rect">
            <a:avLst/>
          </a:prstGeom>
          <a:noFill/>
        </p:spPr>
        <p:txBody>
          <a:bodyPr wrap="square" rtlCol="0">
            <a:spAutoFit/>
          </a:bodyPr>
          <a:lstStyle/>
          <a:p>
            <a:r>
              <a:rPr lang="en-US" sz="1400" dirty="0"/>
              <a:t>Note: Employers may also offer options other than </a:t>
            </a:r>
            <a:r>
              <a:rPr lang="en-US" sz="1400" dirty="0" smtClean="0"/>
              <a:t>HDHPs.</a:t>
            </a:r>
            <a:endParaRPr lang="en-US" sz="1400" dirty="0"/>
          </a:p>
          <a:p>
            <a:r>
              <a:rPr lang="en-US" sz="1400" dirty="0" smtClean="0"/>
              <a:t>* -- difference between 2011 and 2014 is significant</a:t>
            </a:r>
          </a:p>
          <a:p>
            <a:r>
              <a:rPr lang="en-US" sz="1400" dirty="0" smtClean="0"/>
              <a:t>Statistical significance at 95% level.</a:t>
            </a:r>
          </a:p>
          <a:p>
            <a:r>
              <a:rPr lang="en-US" sz="1400" dirty="0"/>
              <a:t>Source: Massachusetts Employer Survey (MES</a:t>
            </a:r>
            <a:r>
              <a:rPr lang="en-US" sz="1400" dirty="0" smtClean="0"/>
              <a:t>)</a:t>
            </a:r>
            <a:endParaRPr lang="en-US" sz="1400" dirty="0"/>
          </a:p>
        </p:txBody>
      </p:sp>
    </p:spTree>
    <p:extLst>
      <p:ext uri="{BB962C8B-B14F-4D97-AF65-F5344CB8AC3E}">
        <p14:creationId xmlns:p14="http://schemas.microsoft.com/office/powerpoint/2010/main" val="1691145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3210" y="410096"/>
            <a:ext cx="10515600" cy="1178861"/>
          </a:xfrm>
        </p:spPr>
        <p:txBody>
          <a:bodyPr>
            <a:normAutofit/>
          </a:bodyPr>
          <a:lstStyle/>
          <a:p>
            <a:r>
              <a:rPr lang="en-US" sz="3600" dirty="0" smtClean="0"/>
              <a:t>Massachusetts Employers Offering Health Insurance by Employer Size (2007-2014)</a:t>
            </a:r>
            <a:endParaRPr lang="en-US" sz="36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606340126"/>
              </p:ext>
            </p:extLst>
          </p:nvPr>
        </p:nvGraphicFramePr>
        <p:xfrm>
          <a:off x="689548" y="1351160"/>
          <a:ext cx="10807908" cy="4227226"/>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689548" y="5810280"/>
            <a:ext cx="10923332" cy="954107"/>
          </a:xfrm>
          <a:prstGeom prst="rect">
            <a:avLst/>
          </a:prstGeom>
          <a:noFill/>
        </p:spPr>
        <p:txBody>
          <a:bodyPr wrap="square" rtlCol="0">
            <a:spAutoFit/>
          </a:bodyPr>
          <a:lstStyle/>
          <a:p>
            <a:r>
              <a:rPr lang="en-US" sz="1400" dirty="0" smtClean="0"/>
              <a:t>*1 See Survey Methodology description. “Small employer” is defined as  3-10 employees for 2009 onwards and 2-10 employees for 2007 and earlier.</a:t>
            </a:r>
          </a:p>
          <a:p>
            <a:r>
              <a:rPr lang="en-US" sz="1400" dirty="0" smtClean="0"/>
              <a:t>*2 Except for 2009, within each year, rates presented are significantly higher than corresponding rates for small employers at the 95% level.</a:t>
            </a:r>
          </a:p>
          <a:p>
            <a:r>
              <a:rPr lang="en-US" sz="1400" dirty="0" smtClean="0"/>
              <a:t>*3 Within each year, rates are significantly higher than corresponding rates for both 11-50 employees and small employers at the 95% level.</a:t>
            </a:r>
          </a:p>
          <a:p>
            <a:r>
              <a:rPr lang="en-US" sz="1400" dirty="0" smtClean="0"/>
              <a:t>Source</a:t>
            </a:r>
            <a:r>
              <a:rPr lang="en-US" sz="1400" dirty="0"/>
              <a:t>: Massachusetts Employer Survey (MES) </a:t>
            </a:r>
          </a:p>
        </p:txBody>
      </p:sp>
    </p:spTree>
    <p:extLst>
      <p:ext uri="{BB962C8B-B14F-4D97-AF65-F5344CB8AC3E}">
        <p14:creationId xmlns:p14="http://schemas.microsoft.com/office/powerpoint/2010/main" val="32162598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Massachusetts Employers Offering Health Insurance to Spouses (2005-2014)</a:t>
            </a:r>
            <a:endParaRPr lang="en-US" sz="36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662616278"/>
              </p:ext>
            </p:extLst>
          </p:nvPr>
        </p:nvGraphicFramePr>
        <p:xfrm>
          <a:off x="838199" y="1642745"/>
          <a:ext cx="10515600" cy="4351338"/>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1179341" y="5991401"/>
            <a:ext cx="9833317" cy="738664"/>
          </a:xfrm>
          <a:prstGeom prst="rect">
            <a:avLst/>
          </a:prstGeom>
          <a:noFill/>
        </p:spPr>
        <p:txBody>
          <a:bodyPr wrap="square" rtlCol="0">
            <a:spAutoFit/>
          </a:bodyPr>
          <a:lstStyle/>
          <a:p>
            <a:r>
              <a:rPr lang="en-US" sz="1400" dirty="0" smtClean="0"/>
              <a:t>Note: Estimates based on small subgroups of the overall population have larger variances, making point estimates less precise</a:t>
            </a:r>
            <a:r>
              <a:rPr lang="en-US" sz="1400" dirty="0"/>
              <a:t>. Percentages are of those employers who offer health insurance.</a:t>
            </a:r>
          </a:p>
          <a:p>
            <a:r>
              <a:rPr lang="en-US" sz="1400" dirty="0" smtClean="0"/>
              <a:t>Source: Massachusetts Employer Survey (MES)</a:t>
            </a:r>
            <a:endParaRPr lang="en-US" sz="1400" dirty="0"/>
          </a:p>
        </p:txBody>
      </p:sp>
    </p:spTree>
    <p:extLst>
      <p:ext uri="{BB962C8B-B14F-4D97-AF65-F5344CB8AC3E}">
        <p14:creationId xmlns:p14="http://schemas.microsoft.com/office/powerpoint/2010/main" val="35293474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Massachusetts Employers Offering Health Insurance to Unmarried Domestic Partners (2001-2014)</a:t>
            </a:r>
            <a:endParaRPr lang="en-US" sz="36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747212924"/>
              </p:ext>
            </p:extLst>
          </p:nvPr>
        </p:nvGraphicFramePr>
        <p:xfrm>
          <a:off x="838199" y="1592869"/>
          <a:ext cx="10515600" cy="4351338"/>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1179341" y="5999714"/>
            <a:ext cx="9833317" cy="738664"/>
          </a:xfrm>
          <a:prstGeom prst="rect">
            <a:avLst/>
          </a:prstGeom>
          <a:noFill/>
        </p:spPr>
        <p:txBody>
          <a:bodyPr wrap="square" rtlCol="0">
            <a:spAutoFit/>
          </a:bodyPr>
          <a:lstStyle/>
          <a:p>
            <a:r>
              <a:rPr lang="en-US" sz="1400" dirty="0"/>
              <a:t>Note: Estimates based on small subgroups of the overall population have larger variances, making point estimates less precise. Percentages are of those employers who offer health insurance</a:t>
            </a:r>
            <a:r>
              <a:rPr lang="en-US" sz="1400" dirty="0" smtClean="0"/>
              <a:t>.  </a:t>
            </a:r>
            <a:endParaRPr lang="en-US" sz="1400" dirty="0"/>
          </a:p>
          <a:p>
            <a:r>
              <a:rPr lang="en-US" sz="1400" dirty="0" smtClean="0"/>
              <a:t>Source: Massachusetts Employer Survey (MES)</a:t>
            </a:r>
            <a:endParaRPr lang="en-US" sz="1400" dirty="0"/>
          </a:p>
        </p:txBody>
      </p:sp>
    </p:spTree>
    <p:extLst>
      <p:ext uri="{BB962C8B-B14F-4D97-AF65-F5344CB8AC3E}">
        <p14:creationId xmlns:p14="http://schemas.microsoft.com/office/powerpoint/2010/main" val="34816066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Massachusetts Employers Offering Health Insurance to Part-Time Employees (2014)</a:t>
            </a:r>
            <a:endParaRPr lang="en-US" sz="36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518768190"/>
              </p:ext>
            </p:extLst>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1212593" y="6165968"/>
            <a:ext cx="9833317" cy="523220"/>
          </a:xfrm>
          <a:prstGeom prst="rect">
            <a:avLst/>
          </a:prstGeom>
          <a:noFill/>
        </p:spPr>
        <p:txBody>
          <a:bodyPr wrap="square" rtlCol="0">
            <a:spAutoFit/>
          </a:bodyPr>
          <a:lstStyle/>
          <a:p>
            <a:r>
              <a:rPr lang="en-US" sz="1400" dirty="0" smtClean="0"/>
              <a:t>Note: Percentages are of those employers who offer health insurance.</a:t>
            </a:r>
          </a:p>
          <a:p>
            <a:r>
              <a:rPr lang="en-US" sz="1400" dirty="0" smtClean="0"/>
              <a:t>Source</a:t>
            </a:r>
            <a:r>
              <a:rPr lang="en-US" sz="1400" dirty="0"/>
              <a:t>: 2014 Massachusetts Employer Survey (MES</a:t>
            </a:r>
            <a:r>
              <a:rPr lang="en-US" sz="1400" dirty="0" smtClean="0"/>
              <a:t>)</a:t>
            </a:r>
            <a:endParaRPr lang="en-US" sz="1400" dirty="0"/>
          </a:p>
        </p:txBody>
      </p:sp>
    </p:spTree>
    <p:extLst>
      <p:ext uri="{BB962C8B-B14F-4D97-AF65-F5344CB8AC3E}">
        <p14:creationId xmlns:p14="http://schemas.microsoft.com/office/powerpoint/2010/main" val="14490434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799618" cy="1325563"/>
          </a:xfrm>
        </p:spPr>
        <p:txBody>
          <a:bodyPr>
            <a:normAutofit fontScale="90000"/>
          </a:bodyPr>
          <a:lstStyle/>
          <a:p>
            <a:r>
              <a:rPr lang="en-US" sz="3600" dirty="0" smtClean="0"/>
              <a:t>Massachusetts Employers Offering Health Insurance to Part-Time Employees by Percent of Part-Time Employees (2014)</a:t>
            </a:r>
            <a:endParaRPr lang="en-US" sz="36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098649882"/>
              </p:ext>
            </p:extLst>
          </p:nvPr>
        </p:nvGraphicFramePr>
        <p:xfrm>
          <a:off x="838201" y="1588957"/>
          <a:ext cx="10367356" cy="3963945"/>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764499" y="5622630"/>
            <a:ext cx="10568066" cy="1169551"/>
          </a:xfrm>
          <a:prstGeom prst="rect">
            <a:avLst/>
          </a:prstGeom>
          <a:noFill/>
        </p:spPr>
        <p:txBody>
          <a:bodyPr wrap="square" rtlCol="0">
            <a:spAutoFit/>
          </a:bodyPr>
          <a:lstStyle/>
          <a:p>
            <a:r>
              <a:rPr lang="en-US" sz="1400" dirty="0" smtClean="0"/>
              <a:t>Note: Estimates based on small subgroups of the overall population have larger variances, making point estimates less precise</a:t>
            </a:r>
            <a:r>
              <a:rPr lang="en-US" sz="1400" dirty="0"/>
              <a:t>. Percentages are of those employers who offer health insurance.</a:t>
            </a:r>
          </a:p>
          <a:p>
            <a:r>
              <a:rPr lang="en-US" sz="1400" dirty="0" smtClean="0"/>
              <a:t>*1 Under median percentage significantly greater than over median percentage at 95% level</a:t>
            </a:r>
          </a:p>
          <a:p>
            <a:r>
              <a:rPr lang="en-US" sz="1400" dirty="0" smtClean="0"/>
              <a:t>*2 Over median percentage significantly greater than comparable percentage reported for 3-10 Employee group at 95% level</a:t>
            </a:r>
          </a:p>
          <a:p>
            <a:r>
              <a:rPr lang="en-US" sz="1400" dirty="0"/>
              <a:t>Source: 2014 Massachusetts Employer Survey (MES</a:t>
            </a:r>
            <a:r>
              <a:rPr lang="en-US" sz="1400" dirty="0" smtClean="0"/>
              <a:t>)</a:t>
            </a:r>
          </a:p>
        </p:txBody>
      </p:sp>
    </p:spTree>
    <p:extLst>
      <p:ext uri="{BB962C8B-B14F-4D97-AF65-F5344CB8AC3E}">
        <p14:creationId xmlns:p14="http://schemas.microsoft.com/office/powerpoint/2010/main" val="8440753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4990</TotalTime>
  <Words>3082</Words>
  <Application>Microsoft Office PowerPoint</Application>
  <PresentationFormat>Custom</PresentationFormat>
  <Paragraphs>531</Paragraphs>
  <Slides>41</Slides>
  <Notes>39</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Office Theme</vt:lpstr>
      <vt:lpstr>The 2014 Massachusetts Employer  Health Insurance Survey  CHART BOOK</vt:lpstr>
      <vt:lpstr>PowerPoint Presentation</vt:lpstr>
      <vt:lpstr>Massachusetts Employer Survey Offer Rates</vt:lpstr>
      <vt:lpstr>Employers Offering Health Insurance: Massachusetts Compared to the Nation (2001-2014)</vt:lpstr>
      <vt:lpstr>Massachusetts Employers Offering Health Insurance by Employer Size (2007-2014)</vt:lpstr>
      <vt:lpstr>Massachusetts Employers Offering Health Insurance to Spouses (2005-2014)</vt:lpstr>
      <vt:lpstr>Massachusetts Employers Offering Health Insurance to Unmarried Domestic Partners (2001-2014)</vt:lpstr>
      <vt:lpstr>Massachusetts Employers Offering Health Insurance to Part-Time Employees (2014)</vt:lpstr>
      <vt:lpstr>Massachusetts Employers Offering Health Insurance to Part-Time Employees by Percent of Part-Time Employees (2014)</vt:lpstr>
      <vt:lpstr>Massachusetts Employers Offering Health Insurance by Industry (2014)</vt:lpstr>
      <vt:lpstr>Massachusetts Employers Offering Health Insurance by Region (2009-2014)</vt:lpstr>
      <vt:lpstr>Employer Offered Benefits by Employer Size (2014)</vt:lpstr>
      <vt:lpstr>Employer Offerings by Employer Size (2014)</vt:lpstr>
      <vt:lpstr>Massachusetts Employers’ Reasons for Not Offering Health Insurance (2009-2014)</vt:lpstr>
      <vt:lpstr>Massachusetts Employer Survey  Take-Up Rates</vt:lpstr>
      <vt:lpstr>Massachusetts Eligible Employee Median Take-Up Rates by Employer Size for Employers Offering Health Insurance (2007-2014)</vt:lpstr>
      <vt:lpstr>Massachusetts Eligible Employee Median Take-Up Rates by Employer Percent of Part-Time Employees (2014)</vt:lpstr>
      <vt:lpstr>Massachusetts Eligible Employee Median Take-Up Rates by Industry (2014)</vt:lpstr>
      <vt:lpstr>Median Employee Take-Up Rates in Massachusetts (2001-2014)</vt:lpstr>
      <vt:lpstr>Massachusetts Employer Survey Premiums</vt:lpstr>
      <vt:lpstr>Average Monthly Health Insurance Premiums for Individual Plans in Massachusetts and the United States, 2005, 2011 and 2014</vt:lpstr>
      <vt:lpstr>Median Monthly Total Premium for Individual Health Insurance Plans in Massachusetts (2001-2014)</vt:lpstr>
      <vt:lpstr>Median Monthly Total Premium for Individual Health Insurance Plans by Firm Size (2001-2014)</vt:lpstr>
      <vt:lpstr>Median Monthly Total Premium for Individual Health Insurance Plans by Employer Size (2009-2014)</vt:lpstr>
      <vt:lpstr>Massachusetts Employer Percentage Contribution to Individual Plan Premiums (2001-2014)</vt:lpstr>
      <vt:lpstr>Massachusetts Median Monthly Employee Contribution to Individual Plan Premiums (2001-2014)</vt:lpstr>
      <vt:lpstr>Massachusetts Median Monthly Employee Contribution to Individual Premiums by Firm Size (2001-2014)</vt:lpstr>
      <vt:lpstr>Median Employer/Employee Contribution to Individual Health Insurance Plan Premiums (2001-2014)</vt:lpstr>
      <vt:lpstr>Average Monthly Health Insurance Premiums for Family Plans in Massachusetts and the United States, 2005, 2011 and 2014</vt:lpstr>
      <vt:lpstr>Massachusetts Median Monthly Total Premium for Family Health Insurance Plans (2001-2014)</vt:lpstr>
      <vt:lpstr>Massachusetts Median Monthly Total Premium for Family Health Insurance Plans by Firm Size (2001-2014)</vt:lpstr>
      <vt:lpstr>Massachusetts Median Monthly Total Premium for Family Health Insurance Plans by Employer Size  (2009-2014)</vt:lpstr>
      <vt:lpstr>Massachusetts Employer Percentage Contribution to Family Plan Premiums (2001-2014)</vt:lpstr>
      <vt:lpstr>Massachusetts Median Monthly Employee Contribution to Family Plan Premiums (2001-2014)</vt:lpstr>
      <vt:lpstr>Massachusetts Median Monthly Employee Contribution to Family Premiums by Firm Size (2001-2014)</vt:lpstr>
      <vt:lpstr>Median Employer/Employee Contribution to Family Health Insurance Plan Premiums (2001-2014)</vt:lpstr>
      <vt:lpstr>Massachusetts Median Copayment/Coinsurance by Service Type and Year (2001-2014)</vt:lpstr>
      <vt:lpstr>Massachusetts Employer Survey Additional Charts</vt:lpstr>
      <vt:lpstr>Decision Factors in Selecting Health Insurance by Employer Size (2014)</vt:lpstr>
      <vt:lpstr>Employee Utilization Information by Employer Size (2014)</vt:lpstr>
      <vt:lpstr>Health Plan Changes (2011-2014)</vt:lpstr>
    </vt:vector>
  </TitlesOfParts>
  <LinksUpToDate>false</LinksUpToDate>
  <SharedDoc>false</SharedDoc>
  <HyperlinksChanged>false</HyperlinksChanged>
  <AppVersion>14.0000</AppVersion>
</Properties>
</file>

<file path=docProps/core.xml><?xml version="1.0" encoding="utf-8"?>
<coreProperties xmlns="http://schemas.openxmlformats.org/package/2006/metadata/core-properties" xmlns:cp="http://schemas.openxmlformats.org/package/2006/metadata/core-properties" xmlns:dc="http://purl.org/dc/elements/1.1/" xmlns:dcterms="http://purl.org/dc/terms/" xmlns:xsi="http://www.w3.org/2001/XMLSchema-instance">
  <dcterms:created xsi:type="dcterms:W3CDTF">2014-06-27T14:37:07Z</dcterms:created>
  <dc:creator>amy nyman</dc:creator>
  <lastModifiedBy>sysadmin</lastModifiedBy>
  <lastPrinted>2014-10-22T18:06:33Z</lastPrinted>
  <dcterms:modified xsi:type="dcterms:W3CDTF">2014-10-27T20:34:27Z</dcterms:modified>
  <revision>187</revision>
  <dc:title>PowerPoint Presentation</dc:title>
</coreProperties>
</file>